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Our </a:t>
            </a:r>
            <a:r>
              <a:rPr lang="en"/>
              <a:t>project</a:t>
            </a:r>
            <a:r>
              <a:rPr lang="en"/>
              <a:t> was to conduct a Housing Price Analysis for the state of California.</a:t>
            </a:r>
            <a:endParaRPr/>
          </a:p>
          <a:p>
            <a:pPr indent="0" lvl="0" marL="0" rtl="0" algn="l">
              <a:spcBef>
                <a:spcPts val="0"/>
              </a:spcBef>
              <a:spcAft>
                <a:spcPts val="0"/>
              </a:spcAft>
              <a:buNone/>
            </a:pPr>
            <a:r>
              <a:rPr lang="en"/>
              <a:t>My fellow project members were</a:t>
            </a:r>
            <a:r>
              <a:rPr lang="en">
                <a:solidFill>
                  <a:schemeClr val="dk1"/>
                </a:solidFill>
              </a:rPr>
              <a:t> </a:t>
            </a:r>
            <a:r>
              <a:rPr lang="en">
                <a:solidFill>
                  <a:schemeClr val="dk1"/>
                </a:solidFill>
              </a:rPr>
              <a:t>Tina Brickey, Jacob Forbus, Patrick Mercado, and Brianda Salinas.</a:t>
            </a:r>
            <a:r>
              <a:rPr lang="en">
                <a:solidFill>
                  <a:schemeClr val="dk1"/>
                </a:solidFill>
              </a:rPr>
              <a:t> </a:t>
            </a:r>
            <a:endParaRPr>
              <a:solidFill>
                <a:schemeClr val="dk1"/>
              </a:solidFill>
            </a:endParaRPr>
          </a:p>
          <a:p>
            <a:pPr indent="0" lvl="0" marL="0" rtl="0" algn="l">
              <a:spcBef>
                <a:spcPts val="0"/>
              </a:spcBef>
              <a:spcAft>
                <a:spcPts val="0"/>
              </a:spcAft>
              <a:buNone/>
            </a:pPr>
            <a:r>
              <a:rPr lang="en"/>
              <a:t>As portrayed by the meme, homes in California tend to be pretty expensive, despite their condition. If we’re talking Venice beach, and the tarp on top is included, this might not be too far off</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b57a65b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cb57a65b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Sklearn OneHotEncoder</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Sklearn StandardScaler</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Sklearn train_test_split. 20% of the data is held as a testing set. The final prepared training sets contain 16,512 observations. The dependent variable is passed to the splitting function in its raw format</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Hyperparameter tuning using RandomSearchCV K-fold cross-validation 3 subsets of the data for 100 and 200 samples from the parameters grid.</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RMSE(Root Mean Square Error): It is a measure of the squared difference between the prediction from our model and the actual value. Shown in the same scale as the dependent variable. This is the average error in US Dollars.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R²: It is the measure of variance found in the dependent variable that can be explained by the independent variables, with perfect predictions returning a value of 1.0. (goodness of fit)</a:t>
            </a:r>
            <a:endParaRPr sz="1200">
              <a:solidFill>
                <a:schemeClr val="dk1"/>
              </a:solidFill>
              <a:highlight>
                <a:schemeClr val="lt1"/>
              </a:highlight>
            </a:endParaRPr>
          </a:p>
          <a:p>
            <a:pPr indent="0" lvl="0" marL="0" rtl="0" algn="l">
              <a:lnSpc>
                <a:spcPct val="115000"/>
              </a:lnSpc>
              <a:spcBef>
                <a:spcPts val="1200"/>
              </a:spcBef>
              <a:spcAft>
                <a:spcPts val="0"/>
              </a:spcAft>
              <a:buNone/>
            </a:pPr>
            <a:r>
              <a:t/>
            </a:r>
            <a:endParaRPr sz="1200">
              <a:solidFill>
                <a:srgbClr val="C9D1D9"/>
              </a:solidFill>
              <a:highlight>
                <a:srgbClr val="0D1117"/>
              </a:highlight>
            </a:endParaRPr>
          </a:p>
          <a:p>
            <a:pPr indent="0" lvl="0" marL="0" rtl="0" algn="l">
              <a:spcBef>
                <a:spcPts val="1200"/>
              </a:spcBef>
              <a:spcAft>
                <a:spcPts val="0"/>
              </a:spcAft>
              <a:buNone/>
            </a:pPr>
            <a:r>
              <a:t/>
            </a:r>
            <a:endParaRPr sz="1200">
              <a:solidFill>
                <a:srgbClr val="C9D1D9"/>
              </a:solidFill>
              <a:highlight>
                <a:srgbClr val="0D1117"/>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672fefa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672fefa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rgbClr val="212529"/>
                </a:solidFill>
                <a:highlight>
                  <a:srgbClr val="FFFFFF"/>
                </a:highlight>
              </a:rPr>
              <a:t>Random Forest feature importances are provided by the fitted attribute </a:t>
            </a:r>
            <a:r>
              <a:rPr lang="en" sz="1000">
                <a:solidFill>
                  <a:srgbClr val="222222"/>
                </a:solidFill>
                <a:highlight>
                  <a:srgbClr val="ECF0F3"/>
                </a:highlight>
              </a:rPr>
              <a:t>feature_importances_</a:t>
            </a:r>
            <a:r>
              <a:rPr lang="en" sz="1000">
                <a:solidFill>
                  <a:srgbClr val="212529"/>
                </a:solidFill>
                <a:highlight>
                  <a:srgbClr val="FFFFFF"/>
                </a:highlight>
              </a:rPr>
              <a:t> and they are computed as the mean and standard deviation of accumulation of the impurity decrease within each tree.</a:t>
            </a:r>
            <a:endParaRPr sz="1000">
              <a:solidFill>
                <a:srgbClr val="212529"/>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000">
                <a:solidFill>
                  <a:srgbClr val="212529"/>
                </a:solidFill>
                <a:highlight>
                  <a:srgbClr val="FFFFFF"/>
                </a:highlight>
              </a:rPr>
              <a:t>XGBoost</a:t>
            </a:r>
            <a:r>
              <a:rPr lang="en" sz="1000">
                <a:solidFill>
                  <a:srgbClr val="212529"/>
                </a:solidFill>
                <a:highlight>
                  <a:srgbClr val="FFFFFF"/>
                </a:highlight>
              </a:rPr>
              <a:t> feature importances are provided by the fitted attribute </a:t>
            </a:r>
            <a:r>
              <a:rPr lang="en" sz="1000">
                <a:solidFill>
                  <a:srgbClr val="222222"/>
                </a:solidFill>
                <a:highlight>
                  <a:srgbClr val="ECF0F3"/>
                </a:highlight>
              </a:rPr>
              <a:t>plot_importances, </a:t>
            </a:r>
            <a:r>
              <a:rPr lang="en" sz="1000">
                <a:solidFill>
                  <a:schemeClr val="dk1"/>
                </a:solidFill>
                <a:highlight>
                  <a:schemeClr val="lt1"/>
                </a:highlight>
              </a:rPr>
              <a:t>‘Gain’ is the improvement in accuracy brought by a feature to the branches it is on</a:t>
            </a:r>
            <a:endParaRPr sz="1000">
              <a:solidFill>
                <a:srgbClr val="222222"/>
              </a:solidFill>
              <a:highlight>
                <a:srgbClr val="ECF0F3"/>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Random Forest importances  aligns with correlation values seen during the preliminary analysis.</a:t>
            </a:r>
            <a:endParaRPr sz="1000">
              <a:solidFill>
                <a:srgbClr val="212529"/>
              </a:solidFill>
              <a:highlight>
                <a:srgbClr val="FFFFFF"/>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Here our created feature stand out as aids to the model.</a:t>
            </a:r>
            <a:endParaRPr sz="1000">
              <a:solidFill>
                <a:srgbClr val="212529"/>
              </a:solidFill>
              <a:highlight>
                <a:srgbClr val="FFFFFF"/>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XG notes only the ocean proximity categorical variables Inland value. This is a dense area of low home values found away from the coast. The blue area on the map</a:t>
            </a:r>
            <a:endParaRPr sz="1000">
              <a:solidFill>
                <a:srgbClr val="212529"/>
              </a:solidFill>
              <a:highlight>
                <a:srgbClr val="FFFFFF"/>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Both Models highlight a notable feature, just the inverse. The ocean proximity variable. The proximity of a house to certain desirable locations is noted as a highly important feature when estimating the value of a house.</a:t>
            </a:r>
            <a:endParaRPr sz="1000">
              <a:solidFill>
                <a:srgbClr val="212529"/>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672fefa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672fefa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c2b7e3c7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c2b7e3c7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TINA </a:t>
            </a:r>
            <a:endParaRPr/>
          </a:p>
          <a:p>
            <a:pPr indent="0" lvl="0" marL="0" rtl="0" algn="l">
              <a:spcBef>
                <a:spcPts val="0"/>
              </a:spcBef>
              <a:spcAft>
                <a:spcPts val="0"/>
              </a:spcAft>
              <a:buNone/>
            </a:pPr>
            <a:r>
              <a:rPr lang="en"/>
              <a:t>Evenly distributed </a:t>
            </a:r>
            <a:r>
              <a:rPr lang="en"/>
              <a:t>except</a:t>
            </a:r>
            <a:r>
              <a:rPr lang="en"/>
              <a:t> for the capping of the house prices</a:t>
            </a:r>
            <a:endParaRPr/>
          </a:p>
          <a:p>
            <a:pPr indent="0" lvl="0" marL="0" rtl="0" algn="l">
              <a:spcBef>
                <a:spcPts val="0"/>
              </a:spcBef>
              <a:spcAft>
                <a:spcPts val="0"/>
              </a:spcAft>
              <a:buNone/>
            </a:pPr>
            <a:r>
              <a:rPr lang="en"/>
              <a:t>Wanted to open up for any questions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a:p>
            <a:pPr indent="0" lvl="0" marL="0" rtl="0" algn="l">
              <a:spcBef>
                <a:spcPts val="0"/>
              </a:spcBef>
              <a:spcAft>
                <a:spcPts val="0"/>
              </a:spcAft>
              <a:buNone/>
            </a:pPr>
            <a:r>
              <a:rPr lang="en"/>
              <a:t>The map shown on the slide displays a heatmap coded by Median house Values, higher prices being hotter and lower prices being colder.</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cb57a65b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cb57a65b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AMBER-Because while there is a </a:t>
            </a:r>
            <a:r>
              <a:rPr lang="en" sz="1200">
                <a:solidFill>
                  <a:srgbClr val="454545"/>
                </a:solidFill>
                <a:highlight>
                  <a:srgbClr val="FFFFFF"/>
                </a:highlight>
              </a:rPr>
              <a:t>web of macroeconomic factors that influence the real estate industry, such as inflation, supply &amp; demand, and interest rates, these factors are constantly fluctuating making macroeconomic policy hard to predict. Our project does include a couple macroeconomic factors such as population and median house income, but also includes an assortment of physical house characteristics and location parameters.</a:t>
            </a:r>
            <a:endParaRPr sz="1200">
              <a:solidFill>
                <a:srgbClr val="454545"/>
              </a:solidFill>
              <a:highlight>
                <a:srgbClr val="FFFFFF"/>
              </a:highlight>
            </a:endParaRPr>
          </a:p>
          <a:p>
            <a:pPr indent="0" lvl="0" marL="0" rtl="0" algn="l">
              <a:spcBef>
                <a:spcPts val="0"/>
              </a:spcBef>
              <a:spcAft>
                <a:spcPts val="0"/>
              </a:spcAft>
              <a:buNone/>
            </a:pPr>
            <a:r>
              <a:rPr lang="en" sz="1200">
                <a:solidFill>
                  <a:srgbClr val="454545"/>
                </a:solidFill>
                <a:highlight>
                  <a:srgbClr val="FFFFFF"/>
                </a:highlight>
              </a:rPr>
              <a:t>NEXT SLIDE</a:t>
            </a:r>
            <a:endParaRPr sz="1200">
              <a:solidFill>
                <a:srgbClr val="45454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a:p>
            <a:pPr indent="0" lvl="0" marL="0" rtl="0" algn="l">
              <a:spcBef>
                <a:spcPts val="0"/>
              </a:spcBef>
              <a:spcAft>
                <a:spcPts val="0"/>
              </a:spcAft>
              <a:buNone/>
            </a:pPr>
            <a:r>
              <a:rPr lang="en"/>
              <a:t>-JUST READS QUESTIONS THEN….</a:t>
            </a:r>
            <a:endParaRPr/>
          </a:p>
          <a:p>
            <a:pPr indent="0" lvl="0" marL="0" rtl="0" algn="l">
              <a:spcBef>
                <a:spcPts val="0"/>
              </a:spcBef>
              <a:spcAft>
                <a:spcPts val="0"/>
              </a:spcAft>
              <a:buNone/>
            </a:pPr>
            <a:r>
              <a:rPr lang="en"/>
              <a:t>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c2b7e3c72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c2b7e3c72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t>AMBER-</a:t>
            </a:r>
            <a:endParaRPr b="1" sz="900"/>
          </a:p>
          <a:p>
            <a:pPr indent="0" lvl="0" marL="0" rtl="0" algn="l">
              <a:spcBef>
                <a:spcPts val="0"/>
              </a:spcBef>
              <a:spcAft>
                <a:spcPts val="0"/>
              </a:spcAft>
              <a:buNone/>
            </a:pPr>
            <a:r>
              <a:rPr b="1" lang="en" sz="900">
                <a:solidFill>
                  <a:srgbClr val="FF0000"/>
                </a:solidFill>
              </a:rPr>
              <a:t>P</a:t>
            </a:r>
            <a:r>
              <a:rPr b="1" lang="en" sz="900"/>
              <a:t>:</a:t>
            </a:r>
            <a:endParaRPr b="1" sz="900"/>
          </a:p>
          <a:p>
            <a:pPr indent="0" lvl="0" marL="0" rtl="0" algn="l">
              <a:spcBef>
                <a:spcPts val="0"/>
              </a:spcBef>
              <a:spcAft>
                <a:spcPts val="0"/>
              </a:spcAft>
              <a:buNone/>
            </a:pPr>
            <a:r>
              <a:rPr b="1" lang="en" sz="900"/>
              <a:t>-We used Python and its many libraries, including Geopy.</a:t>
            </a:r>
            <a:endParaRPr b="1" sz="900">
              <a:solidFill>
                <a:srgbClr val="24292F"/>
              </a:solidFill>
              <a:highlight>
                <a:srgbClr val="FFFFFF"/>
              </a:highlight>
            </a:endParaRPr>
          </a:p>
          <a:p>
            <a:pPr indent="0" lvl="0" marL="0" rtl="0" algn="l">
              <a:spcBef>
                <a:spcPts val="0"/>
              </a:spcBef>
              <a:spcAft>
                <a:spcPts val="0"/>
              </a:spcAft>
              <a:buNone/>
            </a:pPr>
            <a:r>
              <a:rPr b="1" lang="en" sz="900"/>
              <a:t>-Our data was loaded into a Pandas dataframe as well as using pandas functions such as to_sql.</a:t>
            </a:r>
            <a:endParaRPr b="1" sz="900"/>
          </a:p>
          <a:p>
            <a:pPr indent="0" lvl="0" marL="0" rtl="0" algn="l">
              <a:spcBef>
                <a:spcPts val="0"/>
              </a:spcBef>
              <a:spcAft>
                <a:spcPts val="0"/>
              </a:spcAft>
              <a:buNone/>
            </a:pPr>
            <a:r>
              <a:rPr b="1" lang="en" sz="900"/>
              <a:t>-we also used Matplotlib and its numerical mathematics extension Numpy.</a:t>
            </a:r>
            <a:endParaRPr b="1" sz="900"/>
          </a:p>
          <a:p>
            <a:pPr indent="0" lvl="0" marL="0" rtl="0" algn="l">
              <a:spcBef>
                <a:spcPts val="0"/>
              </a:spcBef>
              <a:spcAft>
                <a:spcPts val="0"/>
              </a:spcAft>
              <a:buNone/>
            </a:pPr>
            <a:r>
              <a:rPr b="1" lang="en" sz="900"/>
              <a:t>-and </a:t>
            </a:r>
            <a:r>
              <a:rPr b="1" lang="en" sz="900">
                <a:solidFill>
                  <a:schemeClr val="dk1"/>
                </a:solidFill>
              </a:rPr>
              <a:t>We used pyplot to create </a:t>
            </a:r>
            <a:r>
              <a:rPr b="1" lang="en" sz="900">
                <a:solidFill>
                  <a:srgbClr val="24292F"/>
                </a:solidFill>
                <a:highlight>
                  <a:srgbClr val="FFFFFF"/>
                </a:highlight>
              </a:rPr>
              <a:t>Distribution and Value Plots for each tuned model to visualize the best performances.</a:t>
            </a:r>
            <a:endParaRPr b="1" sz="900">
              <a:solidFill>
                <a:srgbClr val="24292F"/>
              </a:solidFill>
              <a:highlight>
                <a:srgbClr val="FFFFFF"/>
              </a:highlight>
            </a:endParaRPr>
          </a:p>
          <a:p>
            <a:pPr indent="0" lvl="0" marL="0" rtl="0" algn="l">
              <a:spcBef>
                <a:spcPts val="0"/>
              </a:spcBef>
              <a:spcAft>
                <a:spcPts val="0"/>
              </a:spcAft>
              <a:buNone/>
            </a:pPr>
            <a:r>
              <a:rPr b="1" lang="en" sz="900">
                <a:solidFill>
                  <a:srgbClr val="FF0000"/>
                </a:solidFill>
                <a:highlight>
                  <a:srgbClr val="FFFFFF"/>
                </a:highlight>
              </a:rPr>
              <a:t>AWS:</a:t>
            </a:r>
            <a:endParaRPr b="1" sz="900">
              <a:solidFill>
                <a:srgbClr val="FF0000"/>
              </a:solidFill>
              <a:highlight>
                <a:srgbClr val="FFFFFF"/>
              </a:highlight>
            </a:endParaRPr>
          </a:p>
          <a:p>
            <a:pPr indent="0" lvl="0" marL="0" rtl="0" algn="l">
              <a:spcBef>
                <a:spcPts val="0"/>
              </a:spcBef>
              <a:spcAft>
                <a:spcPts val="0"/>
              </a:spcAft>
              <a:buNone/>
            </a:pPr>
            <a:r>
              <a:rPr b="1" lang="en" sz="900">
                <a:solidFill>
                  <a:srgbClr val="24292F"/>
                </a:solidFill>
                <a:highlight>
                  <a:srgbClr val="FFFFFF"/>
                </a:highlight>
              </a:rPr>
              <a:t>-A Relational Database from AWS was established to hold the data for the project. </a:t>
            </a:r>
            <a:r>
              <a:rPr b="1" lang="en" sz="900">
                <a:solidFill>
                  <a:srgbClr val="24292F"/>
                </a:solidFill>
                <a:highlight>
                  <a:srgbClr val="FFFFFF"/>
                </a:highlight>
              </a:rPr>
              <a:t>The database instance used</a:t>
            </a:r>
            <a:r>
              <a:rPr b="1" lang="en" sz="900">
                <a:solidFill>
                  <a:srgbClr val="24292F"/>
                </a:solidFill>
                <a:highlight>
                  <a:srgbClr val="FFFFFF"/>
                </a:highlight>
              </a:rPr>
              <a:t> postgres and was connected to pgAdmin4 for management. -Data was inserted and </a:t>
            </a:r>
            <a:r>
              <a:rPr b="1" lang="en" sz="900">
                <a:solidFill>
                  <a:srgbClr val="24292F"/>
                </a:solidFill>
                <a:highlight>
                  <a:srgbClr val="FFFFFF"/>
                </a:highlight>
              </a:rPr>
              <a:t>retrieved</a:t>
            </a:r>
            <a:r>
              <a:rPr b="1" lang="en" sz="900">
                <a:solidFill>
                  <a:srgbClr val="24292F"/>
                </a:solidFill>
                <a:highlight>
                  <a:srgbClr val="FFFFFF"/>
                </a:highlight>
              </a:rPr>
              <a:t> using a SQLAlchemy and psyco.pg2 connection engine along with pandas functions.  </a:t>
            </a:r>
            <a:endParaRPr b="1" sz="900">
              <a:solidFill>
                <a:srgbClr val="24292F"/>
              </a:solidFill>
              <a:highlight>
                <a:srgbClr val="FFFFFF"/>
              </a:highlight>
            </a:endParaRPr>
          </a:p>
          <a:p>
            <a:pPr indent="0" lvl="0" marL="0" rtl="0" algn="l">
              <a:spcBef>
                <a:spcPts val="0"/>
              </a:spcBef>
              <a:spcAft>
                <a:spcPts val="0"/>
              </a:spcAft>
              <a:buNone/>
            </a:pPr>
            <a:r>
              <a:rPr b="1" lang="en" sz="900">
                <a:solidFill>
                  <a:srgbClr val="24292F"/>
                </a:solidFill>
                <a:highlight>
                  <a:srgbClr val="FFFFFF"/>
                </a:highlight>
              </a:rPr>
              <a:t>-Quick DB was used to create our entity-relationship diagram.</a:t>
            </a:r>
            <a:endParaRPr b="1" sz="900">
              <a:solidFill>
                <a:srgbClr val="24292F"/>
              </a:solidFill>
              <a:highlight>
                <a:srgbClr val="FFFFFF"/>
              </a:highlight>
            </a:endParaRPr>
          </a:p>
          <a:p>
            <a:pPr indent="0" lvl="0" marL="0" rtl="0" algn="l">
              <a:spcBef>
                <a:spcPts val="0"/>
              </a:spcBef>
              <a:spcAft>
                <a:spcPts val="0"/>
              </a:spcAft>
              <a:buNone/>
            </a:pPr>
            <a:r>
              <a:rPr b="1" lang="en" sz="900">
                <a:solidFill>
                  <a:srgbClr val="FF0000"/>
                </a:solidFill>
                <a:highlight>
                  <a:srgbClr val="FFFFFF"/>
                </a:highlight>
              </a:rPr>
              <a:t>XGBOOST:</a:t>
            </a:r>
            <a:endParaRPr b="1" sz="900">
              <a:solidFill>
                <a:srgbClr val="FF0000"/>
              </a:solidFill>
              <a:highlight>
                <a:srgbClr val="FFFFFF"/>
              </a:highlight>
            </a:endParaRPr>
          </a:p>
          <a:p>
            <a:pPr indent="0" lvl="0" marL="0" rtl="0" algn="l">
              <a:spcBef>
                <a:spcPts val="0"/>
              </a:spcBef>
              <a:spcAft>
                <a:spcPts val="0"/>
              </a:spcAft>
              <a:buNone/>
            </a:pPr>
            <a:r>
              <a:rPr b="1" lang="en" sz="900">
                <a:solidFill>
                  <a:schemeClr val="dk1"/>
                </a:solidFill>
                <a:highlight>
                  <a:srgbClr val="FFFFFF"/>
                </a:highlight>
              </a:rPr>
              <a:t>-Where our decision Trees were built sequentially using the weights and gradients to improve the next tree.</a:t>
            </a:r>
            <a:endParaRPr b="1" sz="900">
              <a:solidFill>
                <a:schemeClr val="dk1"/>
              </a:solidFill>
              <a:highlight>
                <a:srgbClr val="FFFFFF"/>
              </a:highlight>
            </a:endParaRPr>
          </a:p>
          <a:p>
            <a:pPr indent="0" lvl="0" marL="0" rtl="0" algn="l">
              <a:spcBef>
                <a:spcPts val="0"/>
              </a:spcBef>
              <a:spcAft>
                <a:spcPts val="0"/>
              </a:spcAft>
              <a:buNone/>
            </a:pPr>
            <a:r>
              <a:rPr b="1" lang="en" sz="900">
                <a:solidFill>
                  <a:schemeClr val="dk1"/>
                </a:solidFill>
                <a:highlight>
                  <a:srgbClr val="FFFFFF"/>
                </a:highlight>
              </a:rPr>
              <a:t>-It allowed us to feed a computer algorithm an immense amount of data and have the computer analyze and make decisions based on only the input data. </a:t>
            </a:r>
            <a:endParaRPr b="1" sz="900">
              <a:solidFill>
                <a:schemeClr val="dk1"/>
              </a:solidFill>
              <a:highlight>
                <a:srgbClr val="FFFFFF"/>
              </a:highlight>
            </a:endParaRPr>
          </a:p>
          <a:p>
            <a:pPr indent="0" lvl="0" marL="0" rtl="0" algn="l">
              <a:spcBef>
                <a:spcPts val="0"/>
              </a:spcBef>
              <a:spcAft>
                <a:spcPts val="0"/>
              </a:spcAft>
              <a:buNone/>
            </a:pPr>
            <a:r>
              <a:rPr b="1" lang="en" sz="900"/>
              <a:t>-If any corrections were identified, the algorithm incorporated that information to improve its future decision making.</a:t>
            </a:r>
            <a:endParaRPr b="1" sz="900"/>
          </a:p>
          <a:p>
            <a:pPr indent="0" lvl="0" marL="0" rtl="0" algn="l">
              <a:spcBef>
                <a:spcPts val="0"/>
              </a:spcBef>
              <a:spcAft>
                <a:spcPts val="0"/>
              </a:spcAft>
              <a:buNone/>
            </a:pPr>
            <a:r>
              <a:rPr b="1" lang="en" sz="900">
                <a:solidFill>
                  <a:srgbClr val="FF0000"/>
                </a:solidFill>
              </a:rPr>
              <a:t>SCIKIT-LEARN:</a:t>
            </a:r>
            <a:endParaRPr b="1" sz="900">
              <a:solidFill>
                <a:srgbClr val="FF0000"/>
              </a:solidFill>
            </a:endParaRPr>
          </a:p>
          <a:p>
            <a:pPr indent="0" lvl="0" marL="0" rtl="0" algn="l">
              <a:spcBef>
                <a:spcPts val="0"/>
              </a:spcBef>
              <a:spcAft>
                <a:spcPts val="0"/>
              </a:spcAft>
              <a:buNone/>
            </a:pPr>
            <a:r>
              <a:rPr b="1" lang="en" sz="900"/>
              <a:t>-RandomForestRegressor-where the Decision Tree Fits a number of classifying decision trees and uses averaging to improve predictive accuracy and control over-fitting.</a:t>
            </a:r>
            <a:endParaRPr b="1" sz="900"/>
          </a:p>
          <a:p>
            <a:pPr indent="0" lvl="0" marL="0" rtl="0" algn="l">
              <a:spcBef>
                <a:spcPts val="0"/>
              </a:spcBef>
              <a:spcAft>
                <a:spcPts val="0"/>
              </a:spcAft>
              <a:buClr>
                <a:schemeClr val="dk1"/>
              </a:buClr>
              <a:buSzPts val="1100"/>
              <a:buFont typeface="Arial"/>
              <a:buNone/>
            </a:pPr>
            <a:r>
              <a:rPr b="1" lang="en" sz="900"/>
              <a:t>-Hyperparameter tuning using RandomSearchCV is performed on each model with each dataset.</a:t>
            </a:r>
            <a:endParaRPr b="1" sz="900"/>
          </a:p>
          <a:p>
            <a:pPr indent="0" lvl="0" marL="0" rtl="0" algn="l">
              <a:spcBef>
                <a:spcPts val="0"/>
              </a:spcBef>
              <a:spcAft>
                <a:spcPts val="0"/>
              </a:spcAft>
              <a:buClr>
                <a:schemeClr val="dk1"/>
              </a:buClr>
              <a:buSzPts val="1100"/>
              <a:buFont typeface="Arial"/>
              <a:buNone/>
            </a:pPr>
            <a:r>
              <a:rPr b="1" lang="en" sz="900"/>
              <a:t>Preprocessing</a:t>
            </a:r>
            <a:endParaRPr b="1" sz="900"/>
          </a:p>
          <a:p>
            <a:pPr indent="0" lvl="0" marL="0" rtl="0" algn="l">
              <a:spcBef>
                <a:spcPts val="0"/>
              </a:spcBef>
              <a:spcAft>
                <a:spcPts val="0"/>
              </a:spcAft>
              <a:buClr>
                <a:schemeClr val="dk1"/>
              </a:buClr>
              <a:buSzPts val="1100"/>
              <a:buFont typeface="Arial"/>
              <a:buNone/>
            </a:pPr>
            <a:r>
              <a:rPr b="1" lang="en" sz="900"/>
              <a:t>- Metrics- for our distance computations</a:t>
            </a:r>
            <a:endParaRPr b="1" sz="900"/>
          </a:p>
          <a:p>
            <a:pPr indent="0" lvl="0" marL="0" rtl="0" algn="l">
              <a:spcBef>
                <a:spcPts val="0"/>
              </a:spcBef>
              <a:spcAft>
                <a:spcPts val="0"/>
              </a:spcAft>
              <a:buNone/>
            </a:pPr>
            <a:r>
              <a:rPr b="1" lang="en" sz="900"/>
              <a:t>- train_test_split- to split our arrays into</a:t>
            </a:r>
            <a:r>
              <a:rPr lang="en" sz="900">
                <a:solidFill>
                  <a:srgbClr val="212529"/>
                </a:solidFill>
                <a:highlight>
                  <a:srgbClr val="FFFFFF"/>
                </a:highlight>
              </a:rPr>
              <a:t> train and test subsets.</a:t>
            </a:r>
            <a:endParaRPr b="1" sz="900"/>
          </a:p>
          <a:p>
            <a:pPr indent="0" lvl="0" marL="0" rtl="0" algn="l">
              <a:spcBef>
                <a:spcPts val="0"/>
              </a:spcBef>
              <a:spcAft>
                <a:spcPts val="0"/>
              </a:spcAft>
              <a:buClr>
                <a:schemeClr val="dk1"/>
              </a:buClr>
              <a:buSzPts val="1100"/>
              <a:buFont typeface="Arial"/>
              <a:buNone/>
            </a:pPr>
            <a:r>
              <a:rPr b="1" lang="en" sz="900"/>
              <a:t>-</a:t>
            </a:r>
            <a:r>
              <a:rPr b="1" lang="en" sz="900">
                <a:solidFill>
                  <a:schemeClr val="dk1"/>
                </a:solidFill>
              </a:rPr>
              <a:t>SimpleImputer was used with a median strategy to fill missing values we had instead of dropping them from our observations.</a:t>
            </a:r>
            <a:endParaRPr b="1" sz="900"/>
          </a:p>
          <a:p>
            <a:pPr indent="0" lvl="0" marL="0" rtl="0" algn="l">
              <a:spcBef>
                <a:spcPts val="0"/>
              </a:spcBef>
              <a:spcAft>
                <a:spcPts val="0"/>
              </a:spcAft>
              <a:buNone/>
            </a:pPr>
            <a:r>
              <a:rPr lang="en" sz="900">
                <a:solidFill>
                  <a:srgbClr val="FF0000"/>
                </a:solidFill>
              </a:rPr>
              <a:t>Tableau:</a:t>
            </a:r>
            <a:endParaRPr sz="900">
              <a:solidFill>
                <a:srgbClr val="FF0000"/>
              </a:solidFill>
            </a:endParaRPr>
          </a:p>
          <a:p>
            <a:pPr indent="0" lvl="0" marL="0" rtl="0" algn="l">
              <a:spcBef>
                <a:spcPts val="0"/>
              </a:spcBef>
              <a:spcAft>
                <a:spcPts val="0"/>
              </a:spcAft>
              <a:buNone/>
            </a:pPr>
            <a:r>
              <a:rPr b="1" lang="en" sz="900">
                <a:solidFill>
                  <a:schemeClr val="dk1"/>
                </a:solidFill>
              </a:rPr>
              <a:t> -</a:t>
            </a:r>
            <a:r>
              <a:rPr b="1" lang="en" sz="900">
                <a:solidFill>
                  <a:srgbClr val="212529"/>
                </a:solidFill>
                <a:highlight>
                  <a:srgbClr val="FFFFFF"/>
                </a:highlight>
              </a:rPr>
              <a:t>an interactive dashboard was created using TABLEAU to visualize our results and draw conclusions from our data.</a:t>
            </a:r>
            <a:endParaRPr b="1" sz="900">
              <a:solidFill>
                <a:srgbClr val="FF0000"/>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b="1" sz="900">
              <a:solidFill>
                <a:srgbClr val="FF0000"/>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highlight>
                  <a:schemeClr val="lt1"/>
                </a:highlight>
                <a:latin typeface="Times New Roman"/>
                <a:ea typeface="Times New Roman"/>
                <a:cs typeface="Times New Roman"/>
                <a:sym typeface="Times New Roman"/>
              </a:rPr>
              <a:t>bri</a:t>
            </a:r>
            <a:endParaRPr>
              <a:solidFill>
                <a:schemeClr val="dk1"/>
              </a:solidFill>
              <a:highlight>
                <a:schemeClr val="lt1"/>
              </a:highlight>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To begin answering our </a:t>
            </a:r>
            <a:r>
              <a:rPr lang="en">
                <a:solidFill>
                  <a:schemeClr val="dk1"/>
                </a:solidFill>
                <a:highlight>
                  <a:schemeClr val="lt1"/>
                </a:highlight>
                <a:latin typeface="Times New Roman"/>
                <a:ea typeface="Times New Roman"/>
                <a:cs typeface="Times New Roman"/>
                <a:sym typeface="Times New Roman"/>
              </a:rPr>
              <a:t>research</a:t>
            </a:r>
            <a:r>
              <a:rPr lang="en">
                <a:solidFill>
                  <a:schemeClr val="dk1"/>
                </a:solidFill>
                <a:highlight>
                  <a:schemeClr val="lt1"/>
                </a:highlight>
                <a:latin typeface="Times New Roman"/>
                <a:ea typeface="Times New Roman"/>
                <a:cs typeface="Times New Roman"/>
                <a:sym typeface="Times New Roman"/>
              </a:rPr>
              <a:t> questions, we first had to find the correct dataset. We </a:t>
            </a:r>
            <a:r>
              <a:rPr lang="en">
                <a:solidFill>
                  <a:schemeClr val="dk1"/>
                </a:solidFill>
                <a:highlight>
                  <a:schemeClr val="lt1"/>
                </a:highlight>
                <a:latin typeface="Times New Roman"/>
                <a:ea typeface="Times New Roman"/>
                <a:cs typeface="Times New Roman"/>
                <a:sym typeface="Times New Roman"/>
              </a:rPr>
              <a:t>began</a:t>
            </a:r>
            <a:r>
              <a:rPr lang="en">
                <a:solidFill>
                  <a:schemeClr val="dk1"/>
                </a:solidFill>
                <a:highlight>
                  <a:schemeClr val="lt1"/>
                </a:highlight>
                <a:latin typeface="Times New Roman"/>
                <a:ea typeface="Times New Roman"/>
                <a:cs typeface="Times New Roman"/>
                <a:sym typeface="Times New Roman"/>
              </a:rPr>
              <a:t> our </a:t>
            </a:r>
            <a:r>
              <a:rPr lang="en">
                <a:solidFill>
                  <a:schemeClr val="dk1"/>
                </a:solidFill>
                <a:highlight>
                  <a:schemeClr val="lt1"/>
                </a:highlight>
                <a:latin typeface="Times New Roman"/>
                <a:ea typeface="Times New Roman"/>
                <a:cs typeface="Times New Roman"/>
                <a:sym typeface="Times New Roman"/>
              </a:rPr>
              <a:t>research using the dataset from Boston from 1978. As we combed through this dataset we found it to be inadequate for our research. Several  of  the categories in the Boston dataset had underlying biased and outdated categories. Some of the categories we felt were not relevant for our research were the amount of minorities by town and the amount of blue color employees by town. It was then when we decided to go a with a different dataset. We then found the ideal dataset to answer our research questions. This dataset is from California from 1990. The categories this data contained was exactly what we were looking for. It includes the total rooms, total bedrooms, and longitude/latitude. One of the categories that stood out the most to us was ocean proximity, which is this graph right here. Our data also included demographics such as median income, housing median age, and population. With these categories we were able to analysis the data and further our research by creating our own categories. We created bedrooms per room and Rooms per house, which gives us  more of an understanding of the size of the house. Population per House, which helps us know how many people are living in the house. And finally miles to nearest major city, which would help us answer our questions.</a:t>
            </a:r>
            <a:endParaRPr b="1" sz="1200">
              <a:solidFill>
                <a:schemeClr val="lt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cb57a65bd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cb57a65bd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rPr lang="en"/>
              <a:t>“The first dataset that we explored was from a famous data set for Boston Housing data from the 70s. In the dataset there were normal parameters to consider, such as average number rooms and age of owners. However, upon closer inspection of the dataset, there are more questionable parameters such as the crime rate, black proportion of the town, pupil-to-student ratio, and Lower status proportion. In the bottom right is an actual quote from the census paper. With an issue like this present in the dataset, we knew we definitely could not go along with it. Therefore, we ended up switching to the more recent 1990 California dataset.”</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fe68a6e6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fe68a6e6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rPr lang="en"/>
              <a:t>“In terms of data exploration we created an AWS relational database named “housing-database” using the California Housing set. We used PostgreSQL through pgAdmin4. The data is then held in the postgres database in the housing-database AWS RDS instance.”</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cb57a65b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cb57a65b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Decision Trees are one of the most commonly used types of ML Model. They can be used for both classification and regression. They are simple to use and understand. They do not require data normalization or scaling in most cases.</a:t>
            </a:r>
            <a:endParaRPr sz="900"/>
          </a:p>
          <a:p>
            <a:pPr indent="-285750" lvl="0" marL="457200" rtl="0" algn="l">
              <a:spcBef>
                <a:spcPts val="0"/>
              </a:spcBef>
              <a:spcAft>
                <a:spcPts val="0"/>
              </a:spcAft>
              <a:buSzPts val="900"/>
              <a:buChar char="-"/>
            </a:pPr>
            <a:r>
              <a:rPr lang="en" sz="900">
                <a:solidFill>
                  <a:schemeClr val="dk1"/>
                </a:solidFill>
              </a:rPr>
              <a:t>Ensemble learning algorithms combine multiple machine learning algorithms to obtain a better model</a:t>
            </a:r>
            <a:r>
              <a:rPr lang="en" sz="900"/>
              <a:t>. </a:t>
            </a:r>
            <a:r>
              <a:rPr lang="en" sz="900">
                <a:solidFill>
                  <a:schemeClr val="dk1"/>
                </a:solidFill>
              </a:rPr>
              <a:t>Both random forest and GBDT build a model consisting of multiple decision trees. The difference is in how the trees are built and combined.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Random forest uses a technique called bagging to build full decision trees in parallel from random bootstrap samples of the data set. The final prediction is an average of all of the decision tree predictions.</a:t>
            </a:r>
            <a:endParaRPr sz="900">
              <a:solidFill>
                <a:schemeClr val="dk1"/>
              </a:solidFill>
            </a:endParaRPr>
          </a:p>
          <a:p>
            <a:pPr indent="-285750" lvl="0" marL="457200" rtl="0" algn="l">
              <a:spcBef>
                <a:spcPts val="0"/>
              </a:spcBef>
              <a:spcAft>
                <a:spcPts val="0"/>
              </a:spcAft>
              <a:buSzPts val="900"/>
              <a:buChar char="-"/>
            </a:pPr>
            <a:r>
              <a:rPr lang="en" sz="900"/>
              <a:t>Random Forest has potential for overcomplexity and long training times. Also, it can’t extrapolate well and can become </a:t>
            </a:r>
            <a:r>
              <a:rPr lang="en" sz="900"/>
              <a:t>unstable</a:t>
            </a:r>
            <a:r>
              <a:rPr lang="en" sz="900"/>
              <a:t> with small changes in the data. These flaws can lead to increased errors especially with new information unseen in training data. Has trouble handling covariate shift.</a:t>
            </a:r>
            <a:endParaRPr sz="900"/>
          </a:p>
          <a:p>
            <a:pPr indent="-285750" lvl="0" marL="457200" rtl="0" algn="l">
              <a:spcBef>
                <a:spcPts val="0"/>
              </a:spcBef>
              <a:spcAft>
                <a:spcPts val="0"/>
              </a:spcAft>
              <a:buSzPts val="900"/>
              <a:buChar char="-"/>
            </a:pPr>
            <a:r>
              <a:rPr lang="en" sz="900">
                <a:solidFill>
                  <a:schemeClr val="dk1"/>
                </a:solidFill>
              </a:rPr>
              <a:t>GBDTs iteratively train an ensemble of shallow decision trees, with each iteration using the error residuals of the previous model to fit the next model.The final prediction is a weighted sum of all of the tree predictions.</a:t>
            </a:r>
            <a:endParaRPr sz="900"/>
          </a:p>
          <a:p>
            <a:pPr indent="-285750" lvl="0" marL="457200" rtl="0" algn="l">
              <a:spcBef>
                <a:spcPts val="0"/>
              </a:spcBef>
              <a:spcAft>
                <a:spcPts val="0"/>
              </a:spcAft>
              <a:buSzPts val="900"/>
              <a:buChar char="-"/>
            </a:pPr>
            <a:r>
              <a:rPr lang="en" sz="900">
                <a:solidFill>
                  <a:schemeClr val="dk1"/>
                </a:solidFill>
              </a:rPr>
              <a:t>Gradient Boosting is an extension of boosting where the process of additively generating weak models is formalized as a gradient descent algorithm over an objective function. Gradient boosting sets targeted outcomes for the next model in an effort to minimize errors. Targeted outcomes for each case are based on the gradient of the error (hence the name gradient boosting) with respect to the prediction.</a:t>
            </a:r>
            <a:endParaRPr sz="900"/>
          </a:p>
          <a:p>
            <a:pPr indent="-285750" lvl="0" marL="457200" rtl="0" algn="l">
              <a:spcBef>
                <a:spcPts val="0"/>
              </a:spcBef>
              <a:spcAft>
                <a:spcPts val="0"/>
              </a:spcAft>
              <a:buSzPts val="900"/>
              <a:buChar char="-"/>
            </a:pPr>
            <a:r>
              <a:rPr lang="en" sz="900"/>
              <a:t>XGBoost Speeds up training time through parallel processing. Applying the gradient function to each tree during tree creation.</a:t>
            </a:r>
            <a:endParaRPr sz="900"/>
          </a:p>
          <a:p>
            <a:pPr indent="-285750" lvl="0" marL="457200" rtl="0" algn="l">
              <a:spcBef>
                <a:spcPts val="0"/>
              </a:spcBef>
              <a:spcAft>
                <a:spcPts val="0"/>
              </a:spcAft>
              <a:buSzPts val="900"/>
              <a:buChar char="-"/>
            </a:pPr>
            <a:r>
              <a:rPr lang="en" sz="900">
                <a:solidFill>
                  <a:schemeClr val="dk1"/>
                </a:solidFill>
              </a:rPr>
              <a:t>Random forest “bagging” minimizes the variance and overfitting, while GBDT “boosting” minimizes the bias and underfitting.</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15700" y="912300"/>
            <a:ext cx="49701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Housing Price Analysis</a:t>
            </a:r>
            <a:endParaRPr/>
          </a:p>
        </p:txBody>
      </p:sp>
      <p:sp>
        <p:nvSpPr>
          <p:cNvPr id="73" name="Google Shape;73;p13"/>
          <p:cNvSpPr txBox="1"/>
          <p:nvPr>
            <p:ph idx="1" type="subTitle"/>
          </p:nvPr>
        </p:nvSpPr>
        <p:spPr>
          <a:xfrm>
            <a:off x="215698" y="3170225"/>
            <a:ext cx="46734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By Tina Brickey, Jacob Forbus, Amber Mcgarrahan, Patrick Mercado, and Brianda Salinas</a:t>
            </a:r>
            <a:endParaRPr b="1" sz="2400"/>
          </a:p>
        </p:txBody>
      </p:sp>
      <p:pic>
        <p:nvPicPr>
          <p:cNvPr id="74" name="Google Shape;74;p13"/>
          <p:cNvPicPr preferRelativeResize="0"/>
          <p:nvPr/>
        </p:nvPicPr>
        <p:blipFill>
          <a:blip r:embed="rId3">
            <a:alphaModFix/>
          </a:blip>
          <a:stretch>
            <a:fillRect/>
          </a:stretch>
        </p:blipFill>
        <p:spPr>
          <a:xfrm>
            <a:off x="5003250" y="731575"/>
            <a:ext cx="3355625" cy="3680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278375" y="168300"/>
            <a:ext cx="53811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accent5"/>
                </a:solidFill>
              </a:rPr>
              <a:t>Prediction Results</a:t>
            </a:r>
            <a:endParaRPr sz="4400">
              <a:solidFill>
                <a:schemeClr val="accent5"/>
              </a:solidFill>
            </a:endParaRPr>
          </a:p>
          <a:p>
            <a:pPr indent="0" lvl="0" marL="457200" rtl="0" algn="l">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accent5"/>
              </a:solidFill>
            </a:endParaRPr>
          </a:p>
        </p:txBody>
      </p:sp>
      <p:pic>
        <p:nvPicPr>
          <p:cNvPr id="152" name="Google Shape;152;p22"/>
          <p:cNvPicPr preferRelativeResize="0"/>
          <p:nvPr/>
        </p:nvPicPr>
        <p:blipFill>
          <a:blip r:embed="rId3">
            <a:alphaModFix/>
          </a:blip>
          <a:stretch>
            <a:fillRect/>
          </a:stretch>
        </p:blipFill>
        <p:spPr>
          <a:xfrm>
            <a:off x="278387" y="2840230"/>
            <a:ext cx="4363175" cy="2159051"/>
          </a:xfrm>
          <a:prstGeom prst="rect">
            <a:avLst/>
          </a:prstGeom>
          <a:noFill/>
          <a:ln>
            <a:noFill/>
          </a:ln>
        </p:spPr>
      </p:pic>
      <p:pic>
        <p:nvPicPr>
          <p:cNvPr id="153" name="Google Shape;153;p22"/>
          <p:cNvPicPr preferRelativeResize="0"/>
          <p:nvPr/>
        </p:nvPicPr>
        <p:blipFill>
          <a:blip r:embed="rId4">
            <a:alphaModFix/>
          </a:blip>
          <a:stretch>
            <a:fillRect/>
          </a:stretch>
        </p:blipFill>
        <p:spPr>
          <a:xfrm>
            <a:off x="4641550" y="847825"/>
            <a:ext cx="4026425" cy="1992401"/>
          </a:xfrm>
          <a:prstGeom prst="rect">
            <a:avLst/>
          </a:prstGeom>
          <a:noFill/>
          <a:ln>
            <a:noFill/>
          </a:ln>
        </p:spPr>
      </p:pic>
      <p:pic>
        <p:nvPicPr>
          <p:cNvPr id="154" name="Google Shape;154;p22"/>
          <p:cNvPicPr preferRelativeResize="0"/>
          <p:nvPr/>
        </p:nvPicPr>
        <p:blipFill>
          <a:blip r:embed="rId5">
            <a:alphaModFix/>
          </a:blip>
          <a:stretch>
            <a:fillRect/>
          </a:stretch>
        </p:blipFill>
        <p:spPr>
          <a:xfrm>
            <a:off x="4726375" y="2900525"/>
            <a:ext cx="2839225" cy="2098751"/>
          </a:xfrm>
          <a:prstGeom prst="rect">
            <a:avLst/>
          </a:prstGeom>
          <a:noFill/>
          <a:ln>
            <a:noFill/>
          </a:ln>
        </p:spPr>
      </p:pic>
      <p:sp>
        <p:nvSpPr>
          <p:cNvPr id="155" name="Google Shape;155;p22"/>
          <p:cNvSpPr txBox="1"/>
          <p:nvPr/>
        </p:nvSpPr>
        <p:spPr>
          <a:xfrm>
            <a:off x="313163" y="946800"/>
            <a:ext cx="4293600" cy="14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latin typeface="Raleway"/>
                <a:ea typeface="Raleway"/>
                <a:cs typeface="Raleway"/>
                <a:sym typeface="Raleway"/>
              </a:rPr>
              <a:t>Training and Testing:</a:t>
            </a:r>
            <a:endParaRPr b="1">
              <a:solidFill>
                <a:schemeClr val="accent5"/>
              </a:solidFill>
              <a:latin typeface="Raleway"/>
              <a:ea typeface="Raleway"/>
              <a:cs typeface="Raleway"/>
              <a:sym typeface="Raleway"/>
            </a:endParaRPr>
          </a:p>
          <a:p>
            <a:pPr indent="-304800" lvl="0" marL="457200" rtl="0" algn="l">
              <a:spcBef>
                <a:spcPts val="0"/>
              </a:spcBef>
              <a:spcAft>
                <a:spcPts val="0"/>
              </a:spcAft>
              <a:buClr>
                <a:schemeClr val="accent5"/>
              </a:buClr>
              <a:buSzPts val="1200"/>
              <a:buFont typeface="Raleway"/>
              <a:buChar char="-"/>
            </a:pPr>
            <a:r>
              <a:rPr b="1" lang="en" sz="1200">
                <a:solidFill>
                  <a:schemeClr val="accent5"/>
                </a:solidFill>
                <a:latin typeface="Raleway"/>
                <a:ea typeface="Raleway"/>
                <a:cs typeface="Raleway"/>
                <a:sym typeface="Raleway"/>
              </a:rPr>
              <a:t>Each dataset is prepared for the models in three steps using Sklearn: Encoding, Scaling, and Splitting.</a:t>
            </a:r>
            <a:endParaRPr b="1" sz="1200">
              <a:solidFill>
                <a:schemeClr val="accent5"/>
              </a:solidFill>
              <a:latin typeface="Raleway"/>
              <a:ea typeface="Raleway"/>
              <a:cs typeface="Raleway"/>
              <a:sym typeface="Raleway"/>
            </a:endParaRPr>
          </a:p>
          <a:p>
            <a:pPr indent="-304800" lvl="0" marL="457200" rtl="0" algn="l">
              <a:spcBef>
                <a:spcPts val="0"/>
              </a:spcBef>
              <a:spcAft>
                <a:spcPts val="0"/>
              </a:spcAft>
              <a:buClr>
                <a:schemeClr val="accent5"/>
              </a:buClr>
              <a:buSzPts val="1200"/>
              <a:buFont typeface="Raleway"/>
              <a:buChar char="-"/>
            </a:pPr>
            <a:r>
              <a:rPr b="1" lang="en" sz="1200">
                <a:solidFill>
                  <a:schemeClr val="accent5"/>
                </a:solidFill>
                <a:latin typeface="Raleway"/>
                <a:ea typeface="Raleway"/>
                <a:cs typeface="Raleway"/>
                <a:sym typeface="Raleway"/>
              </a:rPr>
              <a:t>A Base Model is trained, parameter tuning is conducted, predictions are made using the best model found, and metrics are collected for each dataset.</a:t>
            </a:r>
            <a:endParaRPr b="1" sz="1200">
              <a:solidFill>
                <a:schemeClr val="accent5"/>
              </a:solidFill>
              <a:latin typeface="Raleway"/>
              <a:ea typeface="Raleway"/>
              <a:cs typeface="Raleway"/>
              <a:sym typeface="Raleway"/>
            </a:endParaRPr>
          </a:p>
        </p:txBody>
      </p:sp>
      <p:pic>
        <p:nvPicPr>
          <p:cNvPr id="156" name="Google Shape;156;p22"/>
          <p:cNvPicPr preferRelativeResize="0"/>
          <p:nvPr/>
        </p:nvPicPr>
        <p:blipFill>
          <a:blip r:embed="rId6">
            <a:alphaModFix/>
          </a:blip>
          <a:stretch>
            <a:fillRect/>
          </a:stretch>
        </p:blipFill>
        <p:spPr>
          <a:xfrm>
            <a:off x="7565600" y="2900525"/>
            <a:ext cx="1370550" cy="209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79138" y="85875"/>
            <a:ext cx="5381100" cy="48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accent5"/>
                </a:solidFill>
              </a:rPr>
              <a:t>Model Insights</a:t>
            </a:r>
            <a:endParaRPr sz="1400"/>
          </a:p>
        </p:txBody>
      </p:sp>
      <p:pic>
        <p:nvPicPr>
          <p:cNvPr id="162" name="Google Shape;162;p23"/>
          <p:cNvPicPr preferRelativeResize="0"/>
          <p:nvPr/>
        </p:nvPicPr>
        <p:blipFill>
          <a:blip r:embed="rId3">
            <a:alphaModFix/>
          </a:blip>
          <a:stretch>
            <a:fillRect/>
          </a:stretch>
        </p:blipFill>
        <p:spPr>
          <a:xfrm>
            <a:off x="279150" y="946750"/>
            <a:ext cx="3013825" cy="3659075"/>
          </a:xfrm>
          <a:prstGeom prst="rect">
            <a:avLst/>
          </a:prstGeom>
          <a:noFill/>
          <a:ln>
            <a:noFill/>
          </a:ln>
        </p:spPr>
      </p:pic>
      <p:pic>
        <p:nvPicPr>
          <p:cNvPr id="163" name="Google Shape;163;p23"/>
          <p:cNvPicPr preferRelativeResize="0"/>
          <p:nvPr/>
        </p:nvPicPr>
        <p:blipFill>
          <a:blip r:embed="rId4">
            <a:alphaModFix/>
          </a:blip>
          <a:stretch>
            <a:fillRect/>
          </a:stretch>
        </p:blipFill>
        <p:spPr>
          <a:xfrm>
            <a:off x="3377775" y="946750"/>
            <a:ext cx="5672574" cy="27146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0" y="4101425"/>
            <a:ext cx="8075400" cy="9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Tableau </a:t>
            </a:r>
            <a:r>
              <a:rPr lang="en"/>
              <a:t>Dashboard </a:t>
            </a:r>
            <a:endParaRPr/>
          </a:p>
        </p:txBody>
      </p:sp>
      <p:pic>
        <p:nvPicPr>
          <p:cNvPr id="169" name="Google Shape;169;p24"/>
          <p:cNvPicPr preferRelativeResize="0"/>
          <p:nvPr/>
        </p:nvPicPr>
        <p:blipFill>
          <a:blip r:embed="rId3">
            <a:alphaModFix/>
          </a:blip>
          <a:stretch>
            <a:fillRect/>
          </a:stretch>
        </p:blipFill>
        <p:spPr>
          <a:xfrm>
            <a:off x="110037" y="203225"/>
            <a:ext cx="5917312" cy="3198649"/>
          </a:xfrm>
          <a:prstGeom prst="rect">
            <a:avLst/>
          </a:prstGeom>
          <a:noFill/>
          <a:ln>
            <a:noFill/>
          </a:ln>
        </p:spPr>
      </p:pic>
      <p:pic>
        <p:nvPicPr>
          <p:cNvPr id="170" name="Google Shape;170;p24"/>
          <p:cNvPicPr preferRelativeResize="0"/>
          <p:nvPr/>
        </p:nvPicPr>
        <p:blipFill rotWithShape="1">
          <a:blip r:embed="rId4">
            <a:alphaModFix/>
          </a:blip>
          <a:srcRect b="0" l="48070" r="0" t="0"/>
          <a:stretch/>
        </p:blipFill>
        <p:spPr>
          <a:xfrm>
            <a:off x="6027350" y="203213"/>
            <a:ext cx="2954375" cy="3198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280575" y="193587"/>
            <a:ext cx="4254600" cy="4818038"/>
          </a:xfrm>
          <a:prstGeom prst="rect">
            <a:avLst/>
          </a:prstGeom>
          <a:noFill/>
          <a:ln>
            <a:noFill/>
          </a:ln>
        </p:spPr>
      </p:pic>
      <p:pic>
        <p:nvPicPr>
          <p:cNvPr descr="Piece of duct tape sticking a note to the slide" id="176" name="Google Shape;176;p25"/>
          <p:cNvPicPr preferRelativeResize="0"/>
          <p:nvPr/>
        </p:nvPicPr>
        <p:blipFill rotWithShape="1">
          <a:blip r:embed="rId4">
            <a:alphaModFix/>
          </a:blip>
          <a:srcRect b="10011" l="9244" r="2118" t="5926"/>
          <a:stretch/>
        </p:blipFill>
        <p:spPr>
          <a:xfrm rot="154828">
            <a:off x="1371875" y="178151"/>
            <a:ext cx="2072000" cy="736050"/>
          </a:xfrm>
          <a:prstGeom prst="rect">
            <a:avLst/>
          </a:prstGeom>
          <a:noFill/>
          <a:ln>
            <a:noFill/>
          </a:ln>
        </p:spPr>
      </p:pic>
      <p:sp>
        <p:nvSpPr>
          <p:cNvPr id="177" name="Google Shape;177;p25"/>
          <p:cNvSpPr txBox="1"/>
          <p:nvPr/>
        </p:nvSpPr>
        <p:spPr>
          <a:xfrm>
            <a:off x="691425"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Questions</a:t>
            </a:r>
            <a:endParaRPr b="1" sz="2500">
              <a:solidFill>
                <a:schemeClr val="lt2"/>
              </a:solidFill>
              <a:latin typeface="Raleway"/>
              <a:ea typeface="Raleway"/>
              <a:cs typeface="Raleway"/>
              <a:sym typeface="Raleway"/>
            </a:endParaRPr>
          </a:p>
        </p:txBody>
      </p:sp>
      <p:sp>
        <p:nvSpPr>
          <p:cNvPr id="178" name="Google Shape;178;p25"/>
          <p:cNvSpPr txBox="1"/>
          <p:nvPr>
            <p:ph idx="4294967295" type="body"/>
          </p:nvPr>
        </p:nvSpPr>
        <p:spPr>
          <a:xfrm>
            <a:off x="691425" y="1091802"/>
            <a:ext cx="34329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features are most influential in determining Housing Price?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 is the house price data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Does there appear to be any underlying bias in the data?</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How does RandomForest’s performance compare to XGBoost’s in this instance?</a:t>
            </a:r>
            <a:endParaRPr b="1" sz="1400">
              <a:solidFill>
                <a:schemeClr val="dk1"/>
              </a:solidFill>
              <a:latin typeface="Raleway"/>
              <a:ea typeface="Raleway"/>
              <a:cs typeface="Raleway"/>
              <a:sym typeface="Raleway"/>
            </a:endParaRPr>
          </a:p>
        </p:txBody>
      </p:sp>
      <p:pic>
        <p:nvPicPr>
          <p:cNvPr id="179" name="Google Shape;179;p25"/>
          <p:cNvPicPr preferRelativeResize="0"/>
          <p:nvPr/>
        </p:nvPicPr>
        <p:blipFill>
          <a:blip r:embed="rId3">
            <a:alphaModFix/>
          </a:blip>
          <a:stretch>
            <a:fillRect/>
          </a:stretch>
        </p:blipFill>
        <p:spPr>
          <a:xfrm>
            <a:off x="4728575" y="193587"/>
            <a:ext cx="4254600" cy="4818038"/>
          </a:xfrm>
          <a:prstGeom prst="rect">
            <a:avLst/>
          </a:prstGeom>
          <a:noFill/>
          <a:ln>
            <a:noFill/>
          </a:ln>
        </p:spPr>
      </p:pic>
      <p:pic>
        <p:nvPicPr>
          <p:cNvPr descr="Piece of duct tape sticking a note to the slide" id="180" name="Google Shape;180;p25"/>
          <p:cNvPicPr preferRelativeResize="0"/>
          <p:nvPr/>
        </p:nvPicPr>
        <p:blipFill rotWithShape="1">
          <a:blip r:embed="rId4">
            <a:alphaModFix/>
          </a:blip>
          <a:srcRect b="10011" l="9244" r="2118" t="5926"/>
          <a:stretch/>
        </p:blipFill>
        <p:spPr>
          <a:xfrm rot="154828">
            <a:off x="5819875" y="178151"/>
            <a:ext cx="2072000" cy="736050"/>
          </a:xfrm>
          <a:prstGeom prst="rect">
            <a:avLst/>
          </a:prstGeom>
          <a:noFill/>
          <a:ln>
            <a:noFill/>
          </a:ln>
        </p:spPr>
      </p:pic>
      <p:sp>
        <p:nvSpPr>
          <p:cNvPr id="181" name="Google Shape;181;p25"/>
          <p:cNvSpPr txBox="1"/>
          <p:nvPr/>
        </p:nvSpPr>
        <p:spPr>
          <a:xfrm>
            <a:off x="5139425"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Answers</a:t>
            </a:r>
            <a:endParaRPr b="1" sz="2500">
              <a:solidFill>
                <a:schemeClr val="lt2"/>
              </a:solidFill>
              <a:latin typeface="Raleway"/>
              <a:ea typeface="Raleway"/>
              <a:cs typeface="Raleway"/>
              <a:sym typeface="Raleway"/>
            </a:endParaRPr>
          </a:p>
        </p:txBody>
      </p:sp>
      <p:sp>
        <p:nvSpPr>
          <p:cNvPr id="182" name="Google Shape;182;p25"/>
          <p:cNvSpPr txBox="1"/>
          <p:nvPr>
            <p:ph idx="4294967295" type="body"/>
          </p:nvPr>
        </p:nvSpPr>
        <p:spPr>
          <a:xfrm>
            <a:off x="5139425" y="1091788"/>
            <a:ext cx="3432900" cy="30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30200" lvl="0" marL="457200" rtl="0" algn="l">
              <a:lnSpc>
                <a:spcPct val="150000"/>
              </a:lnSpc>
              <a:spcBef>
                <a:spcPts val="1600"/>
              </a:spcBef>
              <a:spcAft>
                <a:spcPts val="0"/>
              </a:spcAft>
              <a:buClr>
                <a:schemeClr val="dk1"/>
              </a:buClr>
              <a:buSzPts val="1600"/>
              <a:buFont typeface="Raleway"/>
              <a:buChar char="➔"/>
            </a:pPr>
            <a:r>
              <a:rPr b="1" lang="en" sz="1400">
                <a:solidFill>
                  <a:schemeClr val="dk1"/>
                </a:solidFill>
                <a:latin typeface="Raleway"/>
                <a:ea typeface="Raleway"/>
                <a:cs typeface="Raleway"/>
                <a:sym typeface="Raleway"/>
              </a:rPr>
              <a:t>Ocean or city proximity</a:t>
            </a:r>
            <a:endParaRPr b="1" sz="1400">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Evenly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No underlying bias</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XGBoost’s </a:t>
            </a:r>
            <a:r>
              <a:rPr b="1" lang="en" sz="1400">
                <a:solidFill>
                  <a:schemeClr val="dk1"/>
                </a:solidFill>
                <a:latin typeface="Raleway"/>
                <a:ea typeface="Raleway"/>
                <a:cs typeface="Raleway"/>
                <a:sym typeface="Raleway"/>
              </a:rPr>
              <a:t>performance</a:t>
            </a:r>
            <a:r>
              <a:rPr b="1" lang="en" sz="1400">
                <a:solidFill>
                  <a:schemeClr val="dk1"/>
                </a:solidFill>
                <a:latin typeface="Raleway"/>
                <a:ea typeface="Raleway"/>
                <a:cs typeface="Raleway"/>
                <a:sym typeface="Raleway"/>
              </a:rPr>
              <a:t> was more accurate than RandomForests</a:t>
            </a:r>
            <a:endParaRPr b="1" sz="1400">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8001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Topic: Predicting Housing Prices</a:t>
            </a:r>
            <a:endParaRPr sz="2400"/>
          </a:p>
        </p:txBody>
      </p:sp>
      <p:sp>
        <p:nvSpPr>
          <p:cNvPr id="80" name="Google Shape;80;p14"/>
          <p:cNvSpPr txBox="1"/>
          <p:nvPr>
            <p:ph idx="4294967295" type="title"/>
          </p:nvPr>
        </p:nvSpPr>
        <p:spPr>
          <a:xfrm>
            <a:off x="535775" y="1480150"/>
            <a:ext cx="4521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2000"/>
              <a:t>The topic of our project was to create a machine learning model that can predict Housing prices based on various factors for Houses throughout the state California.</a:t>
            </a:r>
            <a:endParaRPr b="0" sz="1900"/>
          </a:p>
        </p:txBody>
      </p:sp>
      <p:pic>
        <p:nvPicPr>
          <p:cNvPr id="81" name="Google Shape;81;p14"/>
          <p:cNvPicPr preferRelativeResize="0"/>
          <p:nvPr/>
        </p:nvPicPr>
        <p:blipFill>
          <a:blip r:embed="rId3">
            <a:alphaModFix/>
          </a:blip>
          <a:stretch>
            <a:fillRect/>
          </a:stretch>
        </p:blipFill>
        <p:spPr>
          <a:xfrm>
            <a:off x="4945350" y="1480150"/>
            <a:ext cx="3757975" cy="341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71050" y="545175"/>
            <a:ext cx="8001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900">
                <a:solidFill>
                  <a:schemeClr val="dk1"/>
                </a:solidFill>
              </a:rPr>
              <a:t>Reasoning</a:t>
            </a:r>
            <a:endParaRPr sz="2700"/>
          </a:p>
        </p:txBody>
      </p:sp>
      <p:sp>
        <p:nvSpPr>
          <p:cNvPr id="87" name="Google Shape;87;p15"/>
          <p:cNvSpPr txBox="1"/>
          <p:nvPr>
            <p:ph idx="4294967295" type="title"/>
          </p:nvPr>
        </p:nvSpPr>
        <p:spPr>
          <a:xfrm>
            <a:off x="199500" y="1599950"/>
            <a:ext cx="43725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t>As future homeowners, we want to accurately predict housing prices using a specific set of parameters, as well as determine which of those parameters affect home values the most.</a:t>
            </a:r>
            <a:endParaRPr b="0" sz="1700"/>
          </a:p>
        </p:txBody>
      </p:sp>
      <p:pic>
        <p:nvPicPr>
          <p:cNvPr id="88" name="Google Shape;88;p15"/>
          <p:cNvPicPr preferRelativeResize="0"/>
          <p:nvPr/>
        </p:nvPicPr>
        <p:blipFill>
          <a:blip r:embed="rId3">
            <a:alphaModFix/>
          </a:blip>
          <a:stretch>
            <a:fillRect/>
          </a:stretch>
        </p:blipFill>
        <p:spPr>
          <a:xfrm>
            <a:off x="4825313" y="-12"/>
            <a:ext cx="3716749" cy="1858374"/>
          </a:xfrm>
          <a:prstGeom prst="rect">
            <a:avLst/>
          </a:prstGeom>
          <a:noFill/>
          <a:ln>
            <a:noFill/>
          </a:ln>
        </p:spPr>
      </p:pic>
      <p:pic>
        <p:nvPicPr>
          <p:cNvPr id="89" name="Google Shape;89;p15"/>
          <p:cNvPicPr preferRelativeResize="0"/>
          <p:nvPr/>
        </p:nvPicPr>
        <p:blipFill>
          <a:blip r:embed="rId4">
            <a:alphaModFix/>
          </a:blip>
          <a:stretch>
            <a:fillRect/>
          </a:stretch>
        </p:blipFill>
        <p:spPr>
          <a:xfrm>
            <a:off x="4825325" y="1944000"/>
            <a:ext cx="4085178" cy="2723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1941350" y="193587"/>
            <a:ext cx="4254600" cy="4818038"/>
          </a:xfrm>
          <a:prstGeom prst="rect">
            <a:avLst/>
          </a:prstGeom>
          <a:noFill/>
          <a:ln>
            <a:noFill/>
          </a:ln>
        </p:spPr>
      </p:pic>
      <p:pic>
        <p:nvPicPr>
          <p:cNvPr descr="Piece of duct tape sticking a note to the slide" id="95" name="Google Shape;95;p16"/>
          <p:cNvPicPr preferRelativeResize="0"/>
          <p:nvPr/>
        </p:nvPicPr>
        <p:blipFill rotWithShape="1">
          <a:blip r:embed="rId4">
            <a:alphaModFix/>
          </a:blip>
          <a:srcRect b="10011" l="9244" r="2118" t="5926"/>
          <a:stretch/>
        </p:blipFill>
        <p:spPr>
          <a:xfrm rot="154828">
            <a:off x="3032650" y="178151"/>
            <a:ext cx="2072000" cy="736050"/>
          </a:xfrm>
          <a:prstGeom prst="rect">
            <a:avLst/>
          </a:prstGeom>
          <a:noFill/>
          <a:ln>
            <a:noFill/>
          </a:ln>
        </p:spPr>
      </p:pic>
      <p:sp>
        <p:nvSpPr>
          <p:cNvPr id="96" name="Google Shape;96;p16"/>
          <p:cNvSpPr txBox="1"/>
          <p:nvPr/>
        </p:nvSpPr>
        <p:spPr>
          <a:xfrm>
            <a:off x="2352200"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Questions to Answer</a:t>
            </a:r>
            <a:endParaRPr b="1" sz="2500">
              <a:solidFill>
                <a:schemeClr val="lt2"/>
              </a:solidFill>
              <a:latin typeface="Raleway"/>
              <a:ea typeface="Raleway"/>
              <a:cs typeface="Raleway"/>
              <a:sym typeface="Raleway"/>
            </a:endParaRPr>
          </a:p>
        </p:txBody>
      </p:sp>
      <p:sp>
        <p:nvSpPr>
          <p:cNvPr id="97" name="Google Shape;97;p16"/>
          <p:cNvSpPr txBox="1"/>
          <p:nvPr>
            <p:ph idx="4294967295" type="body"/>
          </p:nvPr>
        </p:nvSpPr>
        <p:spPr>
          <a:xfrm>
            <a:off x="2352200" y="1091788"/>
            <a:ext cx="3432900" cy="30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features are most influential in determining Housing Price?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 is the house price data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Does there appear to be any underlying bias in the data?</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How does RandomForest’s performance compare to XGBoost’s in this instance?</a:t>
            </a:r>
            <a:endParaRPr b="1" sz="1400">
              <a:solidFill>
                <a:schemeClr val="dk1"/>
              </a:solidFill>
              <a:latin typeface="Raleway"/>
              <a:ea typeface="Raleway"/>
              <a:cs typeface="Raleway"/>
              <a:sym typeface="Raleway"/>
            </a:endParaRPr>
          </a:p>
        </p:txBody>
      </p:sp>
      <p:pic>
        <p:nvPicPr>
          <p:cNvPr id="98" name="Google Shape;98;p16"/>
          <p:cNvPicPr preferRelativeResize="0"/>
          <p:nvPr/>
        </p:nvPicPr>
        <p:blipFill>
          <a:blip r:embed="rId5">
            <a:alphaModFix/>
          </a:blip>
          <a:stretch>
            <a:fillRect/>
          </a:stretch>
        </p:blipFill>
        <p:spPr>
          <a:xfrm>
            <a:off x="5634750" y="2996025"/>
            <a:ext cx="3021924" cy="2015600"/>
          </a:xfrm>
          <a:prstGeom prst="rect">
            <a:avLst/>
          </a:prstGeom>
          <a:noFill/>
          <a:ln>
            <a:noFill/>
          </a:ln>
        </p:spPr>
      </p:pic>
      <p:pic>
        <p:nvPicPr>
          <p:cNvPr descr="Piece of duct tape sticking a note to the slide" id="99" name="Google Shape;99;p16"/>
          <p:cNvPicPr preferRelativeResize="0"/>
          <p:nvPr/>
        </p:nvPicPr>
        <p:blipFill rotWithShape="1">
          <a:blip r:embed="rId4">
            <a:alphaModFix/>
          </a:blip>
          <a:srcRect b="10011" l="9244" r="2118" t="5926"/>
          <a:stretch/>
        </p:blipFill>
        <p:spPr>
          <a:xfrm rot="154828">
            <a:off x="6508137" y="2609276"/>
            <a:ext cx="1680477" cy="596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35800" y="3961525"/>
            <a:ext cx="4197300" cy="7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Tools used in Analysis</a:t>
            </a:r>
            <a:endParaRPr sz="3100"/>
          </a:p>
          <a:p>
            <a:pPr indent="0" lvl="0" marL="0" rtl="0" algn="ctr">
              <a:spcBef>
                <a:spcPts val="0"/>
              </a:spcBef>
              <a:spcAft>
                <a:spcPts val="0"/>
              </a:spcAft>
              <a:buNone/>
            </a:pPr>
            <a:r>
              <a:t/>
            </a:r>
            <a:endParaRPr/>
          </a:p>
        </p:txBody>
      </p:sp>
      <p:sp>
        <p:nvSpPr>
          <p:cNvPr id="105" name="Google Shape;105;p17"/>
          <p:cNvSpPr/>
          <p:nvPr/>
        </p:nvSpPr>
        <p:spPr>
          <a:xfrm>
            <a:off x="435800" y="636575"/>
            <a:ext cx="11427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aleway"/>
                <a:ea typeface="Raleway"/>
                <a:cs typeface="Raleway"/>
                <a:sym typeface="Raleway"/>
              </a:rPr>
              <a:t>Python</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-Geopy</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-Pandas</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-Matplotlib</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-Numpy</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Pyplot</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106" name="Google Shape;106;p17"/>
          <p:cNvSpPr/>
          <p:nvPr/>
        </p:nvSpPr>
        <p:spPr>
          <a:xfrm>
            <a:off x="1811525" y="636575"/>
            <a:ext cx="15156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Raleway"/>
                <a:ea typeface="Raleway"/>
                <a:cs typeface="Raleway"/>
                <a:sym typeface="Raleway"/>
              </a:rPr>
              <a:t>AWS RDS</a:t>
            </a:r>
            <a:endParaRPr b="1" sz="1800">
              <a:solidFill>
                <a:schemeClr val="lt1"/>
              </a:solidFill>
              <a:latin typeface="Raleway"/>
              <a:ea typeface="Raleway"/>
              <a:cs typeface="Raleway"/>
              <a:sym typeface="Raleway"/>
            </a:endParaRPr>
          </a:p>
          <a:p>
            <a:pPr indent="0" lvl="0" marL="0" rtl="0" algn="l">
              <a:lnSpc>
                <a:spcPct val="115000"/>
              </a:lnSpc>
              <a:spcBef>
                <a:spcPts val="1000"/>
              </a:spcBef>
              <a:spcAft>
                <a:spcPts val="0"/>
              </a:spcAft>
              <a:buNone/>
            </a:pPr>
            <a:r>
              <a:rPr b="1" lang="en" sz="1800">
                <a:solidFill>
                  <a:schemeClr val="lt1"/>
                </a:solidFill>
                <a:latin typeface="Raleway"/>
                <a:ea typeface="Raleway"/>
                <a:cs typeface="Raleway"/>
                <a:sym typeface="Raleway"/>
              </a:rPr>
              <a:t>QuickDB</a:t>
            </a:r>
            <a:endParaRPr b="1" sz="1800">
              <a:solidFill>
                <a:schemeClr val="lt1"/>
              </a:solidFill>
              <a:latin typeface="Raleway"/>
              <a:ea typeface="Raleway"/>
              <a:cs typeface="Raleway"/>
              <a:sym typeface="Raleway"/>
            </a:endParaRPr>
          </a:p>
          <a:p>
            <a:pPr indent="0" lvl="0" marL="0" rtl="0" algn="l">
              <a:lnSpc>
                <a:spcPct val="115000"/>
              </a:lnSpc>
              <a:spcBef>
                <a:spcPts val="1000"/>
              </a:spcBef>
              <a:spcAft>
                <a:spcPts val="0"/>
              </a:spcAft>
              <a:buNone/>
            </a:pPr>
            <a:r>
              <a:rPr b="1" lang="en" sz="1800">
                <a:solidFill>
                  <a:schemeClr val="lt1"/>
                </a:solidFill>
                <a:latin typeface="Raleway"/>
                <a:ea typeface="Raleway"/>
                <a:cs typeface="Raleway"/>
                <a:sym typeface="Raleway"/>
              </a:rPr>
              <a:t>pgAdmin</a:t>
            </a:r>
            <a:endParaRPr b="1" sz="1800">
              <a:solidFill>
                <a:schemeClr val="lt1"/>
              </a:solidFill>
              <a:latin typeface="Raleway"/>
              <a:ea typeface="Raleway"/>
              <a:cs typeface="Raleway"/>
              <a:sym typeface="Raleway"/>
            </a:endParaRPr>
          </a:p>
          <a:p>
            <a:pPr indent="0" lvl="0" marL="0" rtl="0" algn="l">
              <a:lnSpc>
                <a:spcPct val="115000"/>
              </a:lnSpc>
              <a:spcBef>
                <a:spcPts val="1000"/>
              </a:spcBef>
              <a:spcAft>
                <a:spcPts val="1000"/>
              </a:spcAft>
              <a:buNone/>
            </a:pPr>
            <a:r>
              <a:rPr b="1" lang="en" sz="1800">
                <a:solidFill>
                  <a:schemeClr val="lt1"/>
                </a:solidFill>
                <a:latin typeface="Raleway"/>
                <a:ea typeface="Raleway"/>
                <a:cs typeface="Raleway"/>
                <a:sym typeface="Raleway"/>
              </a:rPr>
              <a:t>SqlAlchemy</a:t>
            </a:r>
            <a:endParaRPr b="1" sz="1800">
              <a:solidFill>
                <a:schemeClr val="lt1"/>
              </a:solidFill>
              <a:latin typeface="Raleway"/>
              <a:ea typeface="Raleway"/>
              <a:cs typeface="Raleway"/>
              <a:sym typeface="Raleway"/>
            </a:endParaRPr>
          </a:p>
        </p:txBody>
      </p:sp>
      <p:sp>
        <p:nvSpPr>
          <p:cNvPr id="107" name="Google Shape;107;p17"/>
          <p:cNvSpPr/>
          <p:nvPr/>
        </p:nvSpPr>
        <p:spPr>
          <a:xfrm>
            <a:off x="3554875" y="636575"/>
            <a:ext cx="14160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Raleway"/>
                <a:ea typeface="Raleway"/>
                <a:cs typeface="Raleway"/>
                <a:sym typeface="Raleway"/>
              </a:rPr>
              <a:t>XGBoost</a:t>
            </a:r>
            <a:endParaRPr b="1" sz="1800">
              <a:solidFill>
                <a:schemeClr val="lt1"/>
              </a:solidFill>
              <a:latin typeface="Raleway"/>
              <a:ea typeface="Raleway"/>
              <a:cs typeface="Raleway"/>
              <a:sym typeface="Raleway"/>
            </a:endParaRPr>
          </a:p>
          <a:p>
            <a:pPr indent="-133350" lvl="0" marL="171450" rtl="0" algn="l">
              <a:lnSpc>
                <a:spcPct val="115000"/>
              </a:lnSpc>
              <a:spcBef>
                <a:spcPts val="100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XGBRegressor</a:t>
            </a:r>
            <a:endParaRPr b="1" sz="1200">
              <a:solidFill>
                <a:schemeClr val="lt1"/>
              </a:solidFill>
              <a:latin typeface="Raleway"/>
              <a:ea typeface="Raleway"/>
              <a:cs typeface="Raleway"/>
              <a:sym typeface="Raleway"/>
            </a:endParaRPr>
          </a:p>
          <a:p>
            <a:pPr indent="-133350" lvl="0" marL="171450" rtl="0" algn="l">
              <a:lnSpc>
                <a:spcPct val="115000"/>
              </a:lnSpc>
              <a:spcBef>
                <a:spcPts val="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Importances</a:t>
            </a:r>
            <a:endParaRPr b="1" sz="1200">
              <a:solidFill>
                <a:schemeClr val="lt1"/>
              </a:solidFill>
              <a:latin typeface="Raleway"/>
              <a:ea typeface="Raleway"/>
              <a:cs typeface="Raleway"/>
              <a:sym typeface="Raleway"/>
            </a:endParaRPr>
          </a:p>
          <a:p>
            <a:pPr indent="0" lvl="0" marL="457200" rtl="0" algn="l">
              <a:lnSpc>
                <a:spcPct val="115000"/>
              </a:lnSpc>
              <a:spcBef>
                <a:spcPts val="1000"/>
              </a:spcBef>
              <a:spcAft>
                <a:spcPts val="1000"/>
              </a:spcAft>
              <a:buNone/>
            </a:pPr>
            <a:r>
              <a:t/>
            </a:r>
            <a:endParaRPr b="1" sz="1800">
              <a:solidFill>
                <a:schemeClr val="lt1"/>
              </a:solidFill>
              <a:latin typeface="Raleway"/>
              <a:ea typeface="Raleway"/>
              <a:cs typeface="Raleway"/>
              <a:sym typeface="Raleway"/>
            </a:endParaRPr>
          </a:p>
        </p:txBody>
      </p:sp>
      <p:pic>
        <p:nvPicPr>
          <p:cNvPr id="108" name="Google Shape;108;p17"/>
          <p:cNvPicPr preferRelativeResize="0"/>
          <p:nvPr/>
        </p:nvPicPr>
        <p:blipFill>
          <a:blip r:embed="rId3">
            <a:alphaModFix/>
          </a:blip>
          <a:stretch>
            <a:fillRect/>
          </a:stretch>
        </p:blipFill>
        <p:spPr>
          <a:xfrm>
            <a:off x="4027000" y="3024500"/>
            <a:ext cx="3113200" cy="1702024"/>
          </a:xfrm>
          <a:prstGeom prst="rect">
            <a:avLst/>
          </a:prstGeom>
          <a:noFill/>
          <a:ln>
            <a:noFill/>
          </a:ln>
        </p:spPr>
      </p:pic>
      <p:sp>
        <p:nvSpPr>
          <p:cNvPr id="109" name="Google Shape;109;p17"/>
          <p:cNvSpPr/>
          <p:nvPr/>
        </p:nvSpPr>
        <p:spPr>
          <a:xfrm>
            <a:off x="5249225" y="636575"/>
            <a:ext cx="20934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aleway"/>
                <a:ea typeface="Raleway"/>
                <a:cs typeface="Raleway"/>
                <a:sym typeface="Raleway"/>
              </a:rPr>
              <a:t>Scikit-learn</a:t>
            </a:r>
            <a:r>
              <a:rPr b="1" lang="en" sz="1800">
                <a:solidFill>
                  <a:schemeClr val="lt1"/>
                </a:solidFill>
                <a:latin typeface="Raleway"/>
                <a:ea typeface="Raleway"/>
                <a:cs typeface="Raleway"/>
                <a:sym typeface="Raleway"/>
              </a:rPr>
              <a:t>:</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RandomForestRegressor</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RandomizedSearchCV</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Preprocessing</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Metrics</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train_test_split</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SimpleImputer</a:t>
            </a:r>
            <a:endParaRPr>
              <a:solidFill>
                <a:schemeClr val="lt1"/>
              </a:solidFill>
              <a:latin typeface="Raleway"/>
              <a:ea typeface="Raleway"/>
              <a:cs typeface="Raleway"/>
              <a:sym typeface="Raleway"/>
            </a:endParaRPr>
          </a:p>
        </p:txBody>
      </p:sp>
      <p:sp>
        <p:nvSpPr>
          <p:cNvPr id="110" name="Google Shape;110;p17"/>
          <p:cNvSpPr/>
          <p:nvPr/>
        </p:nvSpPr>
        <p:spPr>
          <a:xfrm>
            <a:off x="7552975" y="636575"/>
            <a:ext cx="11427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Raleway"/>
                <a:ea typeface="Raleway"/>
                <a:cs typeface="Raleway"/>
                <a:sym typeface="Raleway"/>
              </a:rPr>
              <a:t>Tableau</a:t>
            </a:r>
            <a:endParaRPr b="1" sz="1800">
              <a:solidFill>
                <a:schemeClr val="lt1"/>
              </a:solidFill>
              <a:latin typeface="Raleway"/>
              <a:ea typeface="Raleway"/>
              <a:cs typeface="Raleway"/>
              <a:sym typeface="Raleway"/>
            </a:endParaRPr>
          </a:p>
          <a:p>
            <a:pPr indent="0" lvl="0" marL="914400" rtl="0" algn="l">
              <a:lnSpc>
                <a:spcPct val="115000"/>
              </a:lnSpc>
              <a:spcBef>
                <a:spcPts val="1000"/>
              </a:spcBef>
              <a:spcAft>
                <a:spcPts val="0"/>
              </a:spcAft>
              <a:buNone/>
            </a:pPr>
            <a:r>
              <a:t/>
            </a:r>
            <a:endParaRPr b="1" sz="1200">
              <a:solidFill>
                <a:schemeClr val="lt1"/>
              </a:solidFill>
              <a:latin typeface="Raleway"/>
              <a:ea typeface="Raleway"/>
              <a:cs typeface="Raleway"/>
              <a:sym typeface="Raleway"/>
            </a:endParaRPr>
          </a:p>
          <a:p>
            <a:pPr indent="0" lvl="0" marL="914400" rtl="0" algn="l">
              <a:lnSpc>
                <a:spcPct val="115000"/>
              </a:lnSpc>
              <a:spcBef>
                <a:spcPts val="100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15000"/>
              </a:lnSpc>
              <a:spcBef>
                <a:spcPts val="1000"/>
              </a:spcBef>
              <a:spcAft>
                <a:spcPts val="1000"/>
              </a:spcAft>
              <a:buNone/>
            </a:pPr>
            <a:r>
              <a:t/>
            </a:r>
            <a:endParaRPr b="1" sz="180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94150" y="785100"/>
            <a:ext cx="5217000" cy="4086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Taken from the 1990 Census concerning California home values.</a:t>
            </a:r>
            <a:endParaRPr sz="1200"/>
          </a:p>
          <a:p>
            <a:pPr indent="-304800" lvl="0" marL="457200" rtl="0" algn="l">
              <a:lnSpc>
                <a:spcPct val="115000"/>
              </a:lnSpc>
              <a:spcBef>
                <a:spcPts val="0"/>
              </a:spcBef>
              <a:spcAft>
                <a:spcPts val="0"/>
              </a:spcAft>
              <a:buSzPts val="1200"/>
              <a:buChar char="-"/>
            </a:pPr>
            <a:r>
              <a:rPr lang="en" sz="1200"/>
              <a:t>The data set contains various features typically used to classify homes such as:</a:t>
            </a:r>
            <a:endParaRPr sz="1200"/>
          </a:p>
          <a:p>
            <a:pPr indent="-304800" lvl="1" marL="914400" rtl="0" algn="l">
              <a:lnSpc>
                <a:spcPct val="115000"/>
              </a:lnSpc>
              <a:spcBef>
                <a:spcPts val="0"/>
              </a:spcBef>
              <a:spcAft>
                <a:spcPts val="0"/>
              </a:spcAft>
              <a:buSzPts val="1200"/>
              <a:buChar char="-"/>
            </a:pPr>
            <a:r>
              <a:rPr lang="en" sz="1200"/>
              <a:t>total rooms</a:t>
            </a:r>
            <a:endParaRPr sz="1200"/>
          </a:p>
          <a:p>
            <a:pPr indent="-304800" lvl="1" marL="914400" rtl="0" algn="l">
              <a:lnSpc>
                <a:spcPct val="115000"/>
              </a:lnSpc>
              <a:spcBef>
                <a:spcPts val="0"/>
              </a:spcBef>
              <a:spcAft>
                <a:spcPts val="0"/>
              </a:spcAft>
              <a:buSzPts val="1200"/>
              <a:buChar char="-"/>
            </a:pPr>
            <a:r>
              <a:rPr lang="en" sz="1200"/>
              <a:t>total bedrooms</a:t>
            </a:r>
            <a:endParaRPr sz="1200"/>
          </a:p>
          <a:p>
            <a:pPr indent="-304800" lvl="1" marL="914400" rtl="0" algn="l">
              <a:lnSpc>
                <a:spcPct val="115000"/>
              </a:lnSpc>
              <a:spcBef>
                <a:spcPts val="0"/>
              </a:spcBef>
              <a:spcAft>
                <a:spcPts val="0"/>
              </a:spcAft>
              <a:buSzPts val="1200"/>
              <a:buChar char="-"/>
            </a:pPr>
            <a:r>
              <a:rPr lang="en" sz="1200"/>
              <a:t>longitude/latitude</a:t>
            </a:r>
            <a:endParaRPr sz="1200"/>
          </a:p>
          <a:p>
            <a:pPr indent="-304800" lvl="0" marL="457200" rtl="0" algn="l">
              <a:lnSpc>
                <a:spcPct val="115000"/>
              </a:lnSpc>
              <a:spcBef>
                <a:spcPts val="0"/>
              </a:spcBef>
              <a:spcAft>
                <a:spcPts val="0"/>
              </a:spcAft>
              <a:buSzPts val="1200"/>
              <a:buChar char="-"/>
            </a:pPr>
            <a:r>
              <a:rPr lang="en" sz="1200"/>
              <a:t>Certain demographic metrics:</a:t>
            </a:r>
            <a:endParaRPr sz="1200"/>
          </a:p>
          <a:p>
            <a:pPr indent="-304800" lvl="1" marL="914400" rtl="0" algn="l">
              <a:lnSpc>
                <a:spcPct val="115000"/>
              </a:lnSpc>
              <a:spcBef>
                <a:spcPts val="0"/>
              </a:spcBef>
              <a:spcAft>
                <a:spcPts val="0"/>
              </a:spcAft>
              <a:buSzPts val="1200"/>
              <a:buChar char="-"/>
            </a:pPr>
            <a:r>
              <a:rPr lang="en" sz="1200"/>
              <a:t>median income</a:t>
            </a:r>
            <a:endParaRPr sz="1200"/>
          </a:p>
          <a:p>
            <a:pPr indent="-304800" lvl="1" marL="914400" rtl="0" algn="l">
              <a:lnSpc>
                <a:spcPct val="115000"/>
              </a:lnSpc>
              <a:spcBef>
                <a:spcPts val="0"/>
              </a:spcBef>
              <a:spcAft>
                <a:spcPts val="0"/>
              </a:spcAft>
              <a:buSzPts val="1200"/>
              <a:buChar char="-"/>
            </a:pPr>
            <a:r>
              <a:rPr lang="en" sz="1200"/>
              <a:t>housing median age</a:t>
            </a:r>
            <a:endParaRPr sz="1200"/>
          </a:p>
          <a:p>
            <a:pPr indent="-304800" lvl="1" marL="914400" rtl="0" algn="l">
              <a:lnSpc>
                <a:spcPct val="115000"/>
              </a:lnSpc>
              <a:spcBef>
                <a:spcPts val="0"/>
              </a:spcBef>
              <a:spcAft>
                <a:spcPts val="0"/>
              </a:spcAft>
              <a:buSzPts val="1200"/>
              <a:buChar char="-"/>
            </a:pPr>
            <a:r>
              <a:rPr lang="en" sz="1200"/>
              <a:t>Population</a:t>
            </a:r>
            <a:endParaRPr sz="1200"/>
          </a:p>
          <a:p>
            <a:pPr indent="-304800" lvl="0" marL="457200" rtl="0" algn="l">
              <a:lnSpc>
                <a:spcPct val="150000"/>
              </a:lnSpc>
              <a:spcBef>
                <a:spcPts val="0"/>
              </a:spcBef>
              <a:spcAft>
                <a:spcPts val="0"/>
              </a:spcAft>
              <a:buSzPts val="1200"/>
              <a:buChar char="-"/>
            </a:pPr>
            <a:r>
              <a:rPr lang="en" sz="1200"/>
              <a:t>Final Dataset created by creating new features based off of initial attributes of California Data Set. Features created included:</a:t>
            </a:r>
            <a:endParaRPr sz="1200"/>
          </a:p>
          <a:p>
            <a:pPr indent="-304800" lvl="1" marL="914400" rtl="0" algn="l">
              <a:lnSpc>
                <a:spcPct val="150000"/>
              </a:lnSpc>
              <a:spcBef>
                <a:spcPts val="0"/>
              </a:spcBef>
              <a:spcAft>
                <a:spcPts val="0"/>
              </a:spcAft>
              <a:buSzPts val="1200"/>
              <a:buChar char="-"/>
            </a:pPr>
            <a:r>
              <a:rPr lang="en" sz="1200"/>
              <a:t>Bedrooms per room (ratio of total rooms to bedrooms)</a:t>
            </a:r>
            <a:endParaRPr sz="1200"/>
          </a:p>
          <a:p>
            <a:pPr indent="-304800" lvl="1" marL="914400" rtl="0" algn="l">
              <a:lnSpc>
                <a:spcPct val="150000"/>
              </a:lnSpc>
              <a:spcBef>
                <a:spcPts val="0"/>
              </a:spcBef>
              <a:spcAft>
                <a:spcPts val="0"/>
              </a:spcAft>
              <a:buSzPts val="1200"/>
              <a:buChar char="-"/>
            </a:pPr>
            <a:r>
              <a:rPr lang="en" sz="1200"/>
              <a:t>Rooms per house</a:t>
            </a:r>
            <a:endParaRPr sz="1200"/>
          </a:p>
          <a:p>
            <a:pPr indent="-304800" lvl="1" marL="914400" rtl="0" algn="l">
              <a:lnSpc>
                <a:spcPct val="150000"/>
              </a:lnSpc>
              <a:spcBef>
                <a:spcPts val="0"/>
              </a:spcBef>
              <a:spcAft>
                <a:spcPts val="0"/>
              </a:spcAft>
              <a:buSzPts val="1200"/>
              <a:buChar char="-"/>
            </a:pPr>
            <a:r>
              <a:rPr lang="en" sz="1200"/>
              <a:t>Population per House</a:t>
            </a:r>
            <a:endParaRPr sz="1200"/>
          </a:p>
          <a:p>
            <a:pPr indent="-304800" lvl="1" marL="914400" rtl="0" algn="l">
              <a:lnSpc>
                <a:spcPct val="150000"/>
              </a:lnSpc>
              <a:spcBef>
                <a:spcPts val="0"/>
              </a:spcBef>
              <a:spcAft>
                <a:spcPts val="0"/>
              </a:spcAft>
              <a:buSzPts val="1200"/>
              <a:buChar char="-"/>
            </a:pPr>
            <a:r>
              <a:rPr lang="en" sz="1200"/>
              <a:t>Miles to nearest Major City</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
        <p:nvSpPr>
          <p:cNvPr id="116" name="Google Shape;116;p18"/>
          <p:cNvSpPr txBox="1"/>
          <p:nvPr/>
        </p:nvSpPr>
        <p:spPr>
          <a:xfrm>
            <a:off x="245950" y="149325"/>
            <a:ext cx="631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3900">
                <a:solidFill>
                  <a:schemeClr val="accent5"/>
                </a:solidFill>
                <a:latin typeface="Raleway"/>
                <a:ea typeface="Raleway"/>
                <a:cs typeface="Raleway"/>
                <a:sym typeface="Raleway"/>
              </a:rPr>
              <a:t>Data Description</a:t>
            </a:r>
            <a:endParaRPr sz="1700">
              <a:solidFill>
                <a:schemeClr val="accent5"/>
              </a:solidFill>
            </a:endParaRPr>
          </a:p>
        </p:txBody>
      </p:sp>
      <p:pic>
        <p:nvPicPr>
          <p:cNvPr id="117" name="Google Shape;117;p18"/>
          <p:cNvPicPr preferRelativeResize="0"/>
          <p:nvPr/>
        </p:nvPicPr>
        <p:blipFill>
          <a:blip r:embed="rId3">
            <a:alphaModFix/>
          </a:blip>
          <a:stretch>
            <a:fillRect/>
          </a:stretch>
        </p:blipFill>
        <p:spPr>
          <a:xfrm>
            <a:off x="5311150" y="785100"/>
            <a:ext cx="3610900" cy="327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256200" y="111175"/>
            <a:ext cx="86316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Data Exploration</a:t>
            </a:r>
            <a:endParaRPr>
              <a:solidFill>
                <a:schemeClr val="accent5"/>
              </a:solidFil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Clr>
                <a:schemeClr val="dk2"/>
              </a:buClr>
              <a:buSzPts val="1100"/>
              <a:buFont typeface="Arial"/>
              <a:buNone/>
            </a:pPr>
            <a:r>
              <a:rPr lang="en" sz="1700">
                <a:highlight>
                  <a:srgbClr val="353535"/>
                </a:highlight>
              </a:rPr>
              <a:t>The first dataset: Ames Boston Housing Dataset from the 1970 US Census.</a:t>
            </a:r>
            <a:endParaRPr sz="1700">
              <a:highlight>
                <a:srgbClr val="353535"/>
              </a:highlight>
            </a:endParaRPr>
          </a:p>
          <a:p>
            <a:pPr indent="0" lvl="0" marL="0" rtl="0" algn="l">
              <a:lnSpc>
                <a:spcPct val="115000"/>
              </a:lnSpc>
              <a:spcBef>
                <a:spcPts val="1200"/>
              </a:spcBef>
              <a:spcAft>
                <a:spcPts val="0"/>
              </a:spcAft>
              <a:buClr>
                <a:schemeClr val="dk2"/>
              </a:buClr>
              <a:buSzPts val="1100"/>
              <a:buFont typeface="Arial"/>
              <a:buNone/>
            </a:pPr>
            <a:r>
              <a:rPr lang="en" sz="1700">
                <a:highlight>
                  <a:srgbClr val="353535"/>
                </a:highlight>
              </a:rPr>
              <a:t>Included factors such as:</a:t>
            </a:r>
            <a:endParaRPr sz="1700">
              <a:highlight>
                <a:srgbClr val="353535"/>
              </a:highlight>
            </a:endParaRPr>
          </a:p>
          <a:p>
            <a:pPr indent="-336550" lvl="0" marL="457200" rtl="0" algn="l">
              <a:lnSpc>
                <a:spcPct val="115000"/>
              </a:lnSpc>
              <a:spcBef>
                <a:spcPts val="1200"/>
              </a:spcBef>
              <a:spcAft>
                <a:spcPts val="0"/>
              </a:spcAft>
              <a:buSzPts val="1700"/>
              <a:buChar char="-"/>
            </a:pPr>
            <a:r>
              <a:rPr lang="en" sz="1700">
                <a:highlight>
                  <a:srgbClr val="353535"/>
                </a:highlight>
              </a:rPr>
              <a:t>CRIM- Crime rate</a:t>
            </a:r>
            <a:endParaRPr sz="1700">
              <a:highlight>
                <a:srgbClr val="353535"/>
              </a:highlight>
            </a:endParaRPr>
          </a:p>
          <a:p>
            <a:pPr indent="-336550" lvl="0" marL="457200" rtl="0" algn="l">
              <a:lnSpc>
                <a:spcPct val="115000"/>
              </a:lnSpc>
              <a:spcBef>
                <a:spcPts val="0"/>
              </a:spcBef>
              <a:spcAft>
                <a:spcPts val="0"/>
              </a:spcAft>
              <a:buSzPts val="1700"/>
              <a:buChar char="-"/>
            </a:pPr>
            <a:r>
              <a:rPr lang="en" sz="1700">
                <a:highlight>
                  <a:srgbClr val="353535"/>
                </a:highlight>
              </a:rPr>
              <a:t>LSTAT - people of lower status %</a:t>
            </a:r>
            <a:endParaRPr sz="1700">
              <a:highlight>
                <a:srgbClr val="353535"/>
              </a:highlight>
            </a:endParaRPr>
          </a:p>
          <a:p>
            <a:pPr indent="-336550" lvl="0" marL="457200" rtl="0" algn="l">
              <a:lnSpc>
                <a:spcPct val="115000"/>
              </a:lnSpc>
              <a:spcBef>
                <a:spcPts val="0"/>
              </a:spcBef>
              <a:spcAft>
                <a:spcPts val="0"/>
              </a:spcAft>
              <a:buSzPts val="1700"/>
              <a:buChar char="-"/>
            </a:pPr>
            <a:r>
              <a:rPr lang="en" sz="1700">
                <a:highlight>
                  <a:srgbClr val="353535"/>
                </a:highlight>
              </a:rPr>
              <a:t>PT ratio - pupil-student ratio</a:t>
            </a:r>
            <a:endParaRPr sz="1700">
              <a:highlight>
                <a:srgbClr val="353535"/>
              </a:highlight>
            </a:endParaRPr>
          </a:p>
          <a:p>
            <a:pPr indent="-336550" lvl="0" marL="457200" rtl="0" algn="l">
              <a:lnSpc>
                <a:spcPct val="115000"/>
              </a:lnSpc>
              <a:spcBef>
                <a:spcPts val="0"/>
              </a:spcBef>
              <a:spcAft>
                <a:spcPts val="0"/>
              </a:spcAft>
              <a:buSzPts val="1700"/>
              <a:buChar char="-"/>
            </a:pPr>
            <a:r>
              <a:rPr lang="en" sz="1700">
                <a:highlight>
                  <a:srgbClr val="353535"/>
                </a:highlight>
              </a:rPr>
              <a:t>B - ratio of blacks in proportion to the town</a:t>
            </a:r>
            <a:endParaRPr sz="1700">
              <a:highlight>
                <a:srgbClr val="353535"/>
              </a:highlight>
            </a:endParaRPr>
          </a:p>
          <a:p>
            <a:pPr indent="0" lvl="0" marL="0" rtl="0" algn="l">
              <a:lnSpc>
                <a:spcPct val="115000"/>
              </a:lnSpc>
              <a:spcBef>
                <a:spcPts val="1200"/>
              </a:spcBef>
              <a:spcAft>
                <a:spcPts val="0"/>
              </a:spcAft>
              <a:buClr>
                <a:schemeClr val="dk2"/>
              </a:buClr>
              <a:buSzPts val="1100"/>
              <a:buFont typeface="Arial"/>
              <a:buNone/>
            </a:pPr>
            <a:r>
              <a:t/>
            </a:r>
            <a:endParaRPr b="0" sz="1100">
              <a:solidFill>
                <a:schemeClr val="dk2"/>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chemeClr val="accent5"/>
              </a:solidFill>
            </a:endParaRPr>
          </a:p>
        </p:txBody>
      </p:sp>
      <p:sp>
        <p:nvSpPr>
          <p:cNvPr id="123" name="Google Shape;123;p19"/>
          <p:cNvSpPr txBox="1"/>
          <p:nvPr/>
        </p:nvSpPr>
        <p:spPr>
          <a:xfrm>
            <a:off x="723175" y="1153975"/>
            <a:ext cx="7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24" name="Google Shape;124;p19"/>
          <p:cNvPicPr preferRelativeResize="0"/>
          <p:nvPr/>
        </p:nvPicPr>
        <p:blipFill rotWithShape="1">
          <a:blip r:embed="rId3">
            <a:alphaModFix/>
          </a:blip>
          <a:srcRect b="20242" l="0" r="0" t="0"/>
          <a:stretch/>
        </p:blipFill>
        <p:spPr>
          <a:xfrm>
            <a:off x="3410275" y="3570250"/>
            <a:ext cx="5733724" cy="1531025"/>
          </a:xfrm>
          <a:prstGeom prst="rect">
            <a:avLst/>
          </a:prstGeom>
          <a:noFill/>
          <a:ln>
            <a:noFill/>
          </a:ln>
        </p:spPr>
      </p:pic>
      <p:sp>
        <p:nvSpPr>
          <p:cNvPr id="125" name="Google Shape;125;p19"/>
          <p:cNvSpPr txBox="1"/>
          <p:nvPr/>
        </p:nvSpPr>
        <p:spPr>
          <a:xfrm>
            <a:off x="256200" y="4701075"/>
            <a:ext cx="46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Source: https://archive.ph/fBsOX</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56200" y="111175"/>
            <a:ext cx="86316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Data Exploration</a:t>
            </a:r>
            <a:endParaRPr>
              <a:solidFill>
                <a:schemeClr val="accent5"/>
              </a:solidFil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rPr lang="en" sz="1700">
                <a:highlight>
                  <a:srgbClr val="353535"/>
                </a:highlight>
              </a:rPr>
              <a:t>An AWS Relational Database is created named housing-database.</a:t>
            </a:r>
            <a:endParaRPr sz="1700">
              <a:highlight>
                <a:srgbClr val="353535"/>
              </a:highlight>
            </a:endParaRPr>
          </a:p>
          <a:p>
            <a:pPr indent="0" lvl="0" marL="0" rtl="0" algn="l">
              <a:lnSpc>
                <a:spcPct val="115000"/>
              </a:lnSpc>
              <a:spcBef>
                <a:spcPts val="0"/>
              </a:spcBef>
              <a:spcAft>
                <a:spcPts val="0"/>
              </a:spcAft>
              <a:buClr>
                <a:schemeClr val="dk2"/>
              </a:buClr>
              <a:buSzPts val="1100"/>
              <a:buFont typeface="Arial"/>
              <a:buNone/>
            </a:pPr>
            <a:r>
              <a:rPr lang="en" sz="1700">
                <a:highlight>
                  <a:srgbClr val="353535"/>
                </a:highlight>
              </a:rPr>
              <a:t>The RDS instance named </a:t>
            </a:r>
            <a:r>
              <a:rPr lang="en" sz="1500">
                <a:highlight>
                  <a:srgbClr val="353535"/>
                </a:highlight>
              </a:rPr>
              <a:t>housing-database</a:t>
            </a:r>
            <a:r>
              <a:rPr lang="en" sz="1700">
                <a:highlight>
                  <a:srgbClr val="353535"/>
                </a:highlight>
              </a:rPr>
              <a:t> is created with PostgreSQL and connected to pgAdmin4. The data is held in the postgres database within the housing-database AWS RDS instance.</a:t>
            </a:r>
            <a:endParaRPr sz="1700">
              <a:highlight>
                <a:srgbClr val="353535"/>
              </a:highlight>
            </a:endParaRPr>
          </a:p>
          <a:p>
            <a:pPr indent="0" lvl="0" marL="0" rtl="0" algn="l">
              <a:lnSpc>
                <a:spcPct val="115000"/>
              </a:lnSpc>
              <a:spcBef>
                <a:spcPts val="1200"/>
              </a:spcBef>
              <a:spcAft>
                <a:spcPts val="0"/>
              </a:spcAft>
              <a:buClr>
                <a:schemeClr val="dk2"/>
              </a:buClr>
              <a:buSzPts val="1100"/>
              <a:buFont typeface="Arial"/>
              <a:buNone/>
            </a:pPr>
            <a:r>
              <a:t/>
            </a:r>
            <a:endParaRPr b="0" sz="1100">
              <a:solidFill>
                <a:schemeClr val="dk2"/>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chemeClr val="accent5"/>
              </a:solidFill>
            </a:endParaRPr>
          </a:p>
        </p:txBody>
      </p:sp>
      <p:sp>
        <p:nvSpPr>
          <p:cNvPr id="131" name="Google Shape;131;p20"/>
          <p:cNvSpPr txBox="1"/>
          <p:nvPr/>
        </p:nvSpPr>
        <p:spPr>
          <a:xfrm>
            <a:off x="723175" y="1153975"/>
            <a:ext cx="7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2" name="Google Shape;132;p20"/>
          <p:cNvPicPr preferRelativeResize="0"/>
          <p:nvPr/>
        </p:nvPicPr>
        <p:blipFill>
          <a:blip r:embed="rId3">
            <a:alphaModFix/>
          </a:blip>
          <a:stretch>
            <a:fillRect/>
          </a:stretch>
        </p:blipFill>
        <p:spPr>
          <a:xfrm>
            <a:off x="3460600" y="2571749"/>
            <a:ext cx="5571826" cy="23687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256200" y="144075"/>
            <a:ext cx="86316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Price Predictions</a:t>
            </a:r>
            <a:endParaRPr>
              <a:solidFill>
                <a:schemeClr val="accent5"/>
              </a:solidFill>
            </a:endParaRPr>
          </a:p>
          <a:p>
            <a:pPr indent="0" lvl="0" marL="0" rtl="0" algn="l">
              <a:spcBef>
                <a:spcPts val="0"/>
              </a:spcBef>
              <a:spcAft>
                <a:spcPts val="0"/>
              </a:spcAft>
              <a:buNone/>
            </a:pPr>
            <a:r>
              <a:t/>
            </a:r>
            <a:endParaRPr u="sng">
              <a:solidFill>
                <a:schemeClr val="accent5"/>
              </a:solidFill>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
        <p:nvSpPr>
          <p:cNvPr id="138" name="Google Shape;138;p21"/>
          <p:cNvSpPr txBox="1"/>
          <p:nvPr/>
        </p:nvSpPr>
        <p:spPr>
          <a:xfrm>
            <a:off x="297950" y="936375"/>
            <a:ext cx="47604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u="sng">
                <a:solidFill>
                  <a:schemeClr val="accent5"/>
                </a:solidFill>
                <a:latin typeface="Raleway"/>
                <a:ea typeface="Raleway"/>
                <a:cs typeface="Raleway"/>
                <a:sym typeface="Raleway"/>
              </a:rPr>
              <a:t>Random Forest</a:t>
            </a:r>
            <a:endParaRPr b="1" u="sng">
              <a:solidFill>
                <a:schemeClr val="accent5"/>
              </a:solidFill>
              <a:latin typeface="Raleway"/>
              <a:ea typeface="Raleway"/>
              <a:cs typeface="Raleway"/>
              <a:sym typeface="Raleway"/>
            </a:endParaRPr>
          </a:p>
        </p:txBody>
      </p:sp>
      <p:sp>
        <p:nvSpPr>
          <p:cNvPr id="139" name="Google Shape;139;p21"/>
          <p:cNvSpPr txBox="1"/>
          <p:nvPr/>
        </p:nvSpPr>
        <p:spPr>
          <a:xfrm>
            <a:off x="5328175" y="996325"/>
            <a:ext cx="35031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u="sng">
                <a:solidFill>
                  <a:schemeClr val="accent5"/>
                </a:solidFill>
                <a:latin typeface="Raleway"/>
                <a:ea typeface="Raleway"/>
                <a:cs typeface="Raleway"/>
                <a:sym typeface="Raleway"/>
              </a:rPr>
              <a:t>XGBoost</a:t>
            </a:r>
            <a:endParaRPr b="1" sz="3800" u="sng">
              <a:solidFill>
                <a:schemeClr val="accent5"/>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b="1" sz="4000">
              <a:solidFill>
                <a:schemeClr val="accent5"/>
              </a:solidFill>
              <a:latin typeface="Raleway"/>
              <a:ea typeface="Raleway"/>
              <a:cs typeface="Raleway"/>
              <a:sym typeface="Raleway"/>
            </a:endParaRPr>
          </a:p>
        </p:txBody>
      </p:sp>
      <p:sp>
        <p:nvSpPr>
          <p:cNvPr id="140" name="Google Shape;140;p21"/>
          <p:cNvSpPr txBox="1"/>
          <p:nvPr/>
        </p:nvSpPr>
        <p:spPr>
          <a:xfrm>
            <a:off x="297950" y="1788625"/>
            <a:ext cx="2056800" cy="1737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Intuitive</a:t>
            </a:r>
            <a:endParaRPr b="1" sz="1600">
              <a:solidFill>
                <a:schemeClr val="accent5"/>
              </a:solidFill>
              <a:latin typeface="Raleway"/>
              <a:ea typeface="Raleway"/>
              <a:cs typeface="Raleway"/>
              <a:sym typeface="Raleway"/>
            </a:endParaRPr>
          </a:p>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Resistant to Overfitting and Outliers</a:t>
            </a:r>
            <a:endParaRPr b="1" sz="1600">
              <a:solidFill>
                <a:schemeClr val="accent5"/>
              </a:solidFill>
              <a:latin typeface="Raleway"/>
              <a:ea typeface="Raleway"/>
              <a:cs typeface="Raleway"/>
              <a:sym typeface="Raleway"/>
            </a:endParaRPr>
          </a:p>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Easy to use</a:t>
            </a:r>
            <a:endParaRPr>
              <a:latin typeface="Lato"/>
              <a:ea typeface="Lato"/>
              <a:cs typeface="Lato"/>
              <a:sym typeface="Lato"/>
            </a:endParaRPr>
          </a:p>
        </p:txBody>
      </p:sp>
      <p:sp>
        <p:nvSpPr>
          <p:cNvPr id="141" name="Google Shape;141;p21"/>
          <p:cNvSpPr txBox="1"/>
          <p:nvPr/>
        </p:nvSpPr>
        <p:spPr>
          <a:xfrm>
            <a:off x="2501125" y="1788625"/>
            <a:ext cx="1990200" cy="1737300"/>
          </a:xfrm>
          <a:prstGeom prst="rect">
            <a:avLst/>
          </a:prstGeom>
          <a:noFill/>
          <a:ln>
            <a:noFill/>
          </a:ln>
        </p:spPr>
        <p:txBody>
          <a:bodyPr anchorCtr="0" anchor="t" bIns="91425" lIns="91425" spcFirstLastPara="1" rIns="91425" wrap="square" tIns="91425">
            <a:noAutofit/>
          </a:bodyPr>
          <a:lstStyle/>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Training Time</a:t>
            </a:r>
            <a:endParaRPr b="1" sz="1600">
              <a:solidFill>
                <a:schemeClr val="accent5"/>
              </a:solidFill>
              <a:latin typeface="Raleway"/>
              <a:ea typeface="Raleway"/>
              <a:cs typeface="Raleway"/>
              <a:sym typeface="Raleway"/>
            </a:endParaRPr>
          </a:p>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Instability</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pic>
        <p:nvPicPr>
          <p:cNvPr id="142" name="Google Shape;142;p21"/>
          <p:cNvPicPr preferRelativeResize="0"/>
          <p:nvPr/>
        </p:nvPicPr>
        <p:blipFill>
          <a:blip r:embed="rId3">
            <a:alphaModFix/>
          </a:blip>
          <a:stretch>
            <a:fillRect/>
          </a:stretch>
        </p:blipFill>
        <p:spPr>
          <a:xfrm>
            <a:off x="3932625" y="1160725"/>
            <a:ext cx="1278750" cy="463550"/>
          </a:xfrm>
          <a:prstGeom prst="rect">
            <a:avLst/>
          </a:prstGeom>
          <a:noFill/>
          <a:ln>
            <a:noFill/>
          </a:ln>
        </p:spPr>
      </p:pic>
      <p:pic>
        <p:nvPicPr>
          <p:cNvPr id="143" name="Google Shape;143;p21"/>
          <p:cNvPicPr preferRelativeResize="0"/>
          <p:nvPr/>
        </p:nvPicPr>
        <p:blipFill>
          <a:blip r:embed="rId4">
            <a:alphaModFix/>
          </a:blip>
          <a:stretch>
            <a:fillRect/>
          </a:stretch>
        </p:blipFill>
        <p:spPr>
          <a:xfrm>
            <a:off x="7474475" y="1146452"/>
            <a:ext cx="1278750" cy="492075"/>
          </a:xfrm>
          <a:prstGeom prst="rect">
            <a:avLst/>
          </a:prstGeom>
          <a:noFill/>
          <a:ln>
            <a:noFill/>
          </a:ln>
        </p:spPr>
      </p:pic>
      <p:sp>
        <p:nvSpPr>
          <p:cNvPr id="144" name="Google Shape;144;p21"/>
          <p:cNvSpPr txBox="1"/>
          <p:nvPr/>
        </p:nvSpPr>
        <p:spPr>
          <a:xfrm>
            <a:off x="5058350" y="1788625"/>
            <a:ext cx="2056800" cy="1737300"/>
          </a:xfrm>
          <a:prstGeom prst="rect">
            <a:avLst/>
          </a:prstGeom>
          <a:noFill/>
          <a:ln>
            <a:noFill/>
          </a:ln>
        </p:spPr>
        <p:txBody>
          <a:bodyPr anchorCtr="0" anchor="t" bIns="91425" lIns="91425" spcFirstLastPara="1" rIns="91425" wrap="square" tIns="91425">
            <a:noAutofit/>
          </a:bodyPr>
          <a:lstStyle/>
          <a:p>
            <a:pPr indent="-158750" lvl="0" marL="1143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RandomForest with Extreme Gradient Boosting Applied</a:t>
            </a:r>
            <a:endParaRPr b="1" sz="1600">
              <a:solidFill>
                <a:schemeClr val="accent5"/>
              </a:solidFill>
              <a:latin typeface="Raleway"/>
              <a:ea typeface="Raleway"/>
              <a:cs typeface="Raleway"/>
              <a:sym typeface="Raleway"/>
            </a:endParaRPr>
          </a:p>
          <a:p>
            <a:pPr indent="-158750" lvl="0" marL="1143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Fast</a:t>
            </a:r>
            <a:endParaRPr b="1" sz="1600">
              <a:solidFill>
                <a:schemeClr val="accent5"/>
              </a:solidFill>
              <a:latin typeface="Raleway"/>
              <a:ea typeface="Raleway"/>
              <a:cs typeface="Raleway"/>
              <a:sym typeface="Raleway"/>
            </a:endParaRPr>
          </a:p>
        </p:txBody>
      </p:sp>
      <p:sp>
        <p:nvSpPr>
          <p:cNvPr id="145" name="Google Shape;145;p21"/>
          <p:cNvSpPr txBox="1"/>
          <p:nvPr/>
        </p:nvSpPr>
        <p:spPr>
          <a:xfrm>
            <a:off x="7118750" y="1788625"/>
            <a:ext cx="1990200" cy="2174400"/>
          </a:xfrm>
          <a:prstGeom prst="rect">
            <a:avLst/>
          </a:prstGeom>
          <a:noFill/>
          <a:ln>
            <a:noFill/>
          </a:ln>
        </p:spPr>
        <p:txBody>
          <a:bodyPr anchorCtr="0" anchor="t" bIns="91425" lIns="91425" spcFirstLastPara="1" rIns="91425" wrap="square" tIns="91425">
            <a:noAutofit/>
          </a:bodyPr>
          <a:lstStyle/>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Struggles with sparse, unstructured data.</a:t>
            </a:r>
            <a:endParaRPr b="1" sz="1600">
              <a:solidFill>
                <a:schemeClr val="accent5"/>
              </a:solidFill>
              <a:latin typeface="Raleway"/>
              <a:ea typeface="Raleway"/>
              <a:cs typeface="Raleway"/>
              <a:sym typeface="Raleway"/>
            </a:endParaRPr>
          </a:p>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Potential for Overfitting</a:t>
            </a:r>
            <a:endParaRPr b="1" sz="1600">
              <a:solidFill>
                <a:schemeClr val="accent5"/>
              </a:solidFill>
              <a:latin typeface="Raleway"/>
              <a:ea typeface="Raleway"/>
              <a:cs typeface="Raleway"/>
              <a:sym typeface="Raleway"/>
            </a:endParaRPr>
          </a:p>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Sensitive to Outliers</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
        <p:nvSpPr>
          <p:cNvPr id="146" name="Google Shape;146;p21"/>
          <p:cNvSpPr txBox="1"/>
          <p:nvPr/>
        </p:nvSpPr>
        <p:spPr>
          <a:xfrm>
            <a:off x="386225" y="3998925"/>
            <a:ext cx="66132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Each Model is trained and tuned using 2 </a:t>
            </a:r>
            <a:r>
              <a:rPr b="1" lang="en" sz="1600">
                <a:solidFill>
                  <a:schemeClr val="accent5"/>
                </a:solidFill>
                <a:latin typeface="Raleway"/>
                <a:ea typeface="Raleway"/>
                <a:cs typeface="Raleway"/>
                <a:sym typeface="Raleway"/>
              </a:rPr>
              <a:t>separate</a:t>
            </a:r>
            <a:r>
              <a:rPr b="1" lang="en" sz="1600">
                <a:solidFill>
                  <a:schemeClr val="accent5"/>
                </a:solidFill>
                <a:latin typeface="Raleway"/>
                <a:ea typeface="Raleway"/>
                <a:cs typeface="Raleway"/>
                <a:sym typeface="Raleway"/>
              </a:rPr>
              <a:t> data sets. One set including only Original Features, another with the Created and Original Features Combined.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